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4.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6.xml" ContentType="application/vnd.openxmlformats-officedocument.presentationml.notes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Default Extension="wdp" ContentType="image/vnd.ms-photo"/>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19"/>
  </p:notesMasterIdLst>
  <p:sldIdLst>
    <p:sldId id="296" r:id="rId2"/>
    <p:sldId id="257" r:id="rId3"/>
    <p:sldId id="258" r:id="rId4"/>
    <p:sldId id="259" r:id="rId5"/>
    <p:sldId id="260" r:id="rId6"/>
    <p:sldId id="275" r:id="rId7"/>
    <p:sldId id="276" r:id="rId8"/>
    <p:sldId id="298" r:id="rId9"/>
    <p:sldId id="299" r:id="rId10"/>
    <p:sldId id="300" r:id="rId11"/>
    <p:sldId id="301" r:id="rId12"/>
    <p:sldId id="302" r:id="rId13"/>
    <p:sldId id="277" r:id="rId14"/>
    <p:sldId id="278" r:id="rId15"/>
    <p:sldId id="280" r:id="rId16"/>
    <p:sldId id="281" r:id="rId17"/>
    <p:sldId id="297"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90191C"/>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20330" autoAdjust="0"/>
    <p:restoredTop sz="81364" autoAdjust="0"/>
  </p:normalViewPr>
  <p:slideViewPr>
    <p:cSldViewPr>
      <p:cViewPr varScale="1">
        <p:scale>
          <a:sx n="83" d="100"/>
          <a:sy n="83" d="100"/>
        </p:scale>
        <p:origin x="-77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printerSettings" Target="printerSettings/printerSettings1.bin"/><Relationship Id="rId4" Type="http://schemas.openxmlformats.org/officeDocument/2006/relationships/slide" Target="slides/slide3.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24" Type="http://schemas.openxmlformats.org/officeDocument/2006/relationships/tableStyles" Target="tableStyles.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slide" Target="slides/slide16.xml"/><Relationship Id="rId19" Type="http://schemas.openxmlformats.org/officeDocument/2006/relationships/notesMaster" Target="notesMasters/notesMaster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slide" Target="slides/slide1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D14188-F4F6-4229-8595-6AABCA52F5E7}" type="datetimeFigureOut">
              <a:rPr lang="en-US" smtClean="0"/>
              <a:pPr/>
              <a:t>12/6/11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6AB1EE-EF62-4943-992C-DB44AD48D858}"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757794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r>
              <a:rPr lang="en-US" dirty="0" smtClean="0"/>
              <a:t>Howdy. My name is __________, and I work at the University Writing Center. We are available to all TAMU students to help with any writing project. You can find out more about us by asking me, or by visiting our Web site at writingcenter.tamu.edu. </a:t>
            </a:r>
          </a:p>
          <a:p>
            <a:pPr eaLnBrk="1" hangingPunct="1">
              <a:spcBef>
                <a:spcPct val="0"/>
              </a:spcBef>
            </a:pPr>
            <a:endParaRPr lang="en-US" dirty="0" smtClean="0"/>
          </a:p>
          <a:p>
            <a:pPr eaLnBrk="1" hangingPunct="1">
              <a:spcBef>
                <a:spcPct val="0"/>
              </a:spcBef>
            </a:pPr>
            <a:r>
              <a:rPr lang="en-US" dirty="0" smtClean="0"/>
              <a:t>[If you have time, talk about the hours and locations of the UWC]</a:t>
            </a:r>
            <a:endParaRPr lang="en-US" dirty="0"/>
          </a:p>
        </p:txBody>
      </p:sp>
      <p:sp>
        <p:nvSpPr>
          <p:cNvPr id="4" name="Slide Number Placeholder 3"/>
          <p:cNvSpPr>
            <a:spLocks noGrp="1"/>
          </p:cNvSpPr>
          <p:nvPr>
            <p:ph type="sldNum" sz="quarter" idx="10"/>
          </p:nvPr>
        </p:nvSpPr>
        <p:spPr/>
        <p:txBody>
          <a:bodyPr/>
          <a:lstStyle/>
          <a:p>
            <a:pPr>
              <a:defRPr/>
            </a:pPr>
            <a:fld id="{E7E3BF58-B97E-4209-812C-A745AA911135}"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r>
              <a:rPr lang="en-US" dirty="0" smtClean="0"/>
              <a:t>Before we can create our thesis, we need to begin our research.  </a:t>
            </a:r>
          </a:p>
          <a:p>
            <a:pPr eaLnBrk="1" hangingPunct="1">
              <a:spcBef>
                <a:spcPct val="0"/>
              </a:spcBef>
            </a:pPr>
            <a:endParaRPr lang="en-US" dirty="0" smtClean="0"/>
          </a:p>
          <a:p>
            <a:pPr eaLnBrk="1" hangingPunct="1">
              <a:spcBef>
                <a:spcPct val="0"/>
              </a:spcBef>
            </a:pPr>
            <a:r>
              <a:rPr lang="en-US" dirty="0" smtClean="0"/>
              <a:t>In order to truly be able to write a good paper, you need to find other sources that can back up your argument. Since we are not yet at the argument stage, this type of research helps you discover what you want to argue.</a:t>
            </a:r>
          </a:p>
          <a:p>
            <a:pPr eaLnBrk="1" hangingPunct="1">
              <a:spcBef>
                <a:spcPct val="0"/>
              </a:spcBef>
            </a:pPr>
            <a:endParaRPr lang="en-US" dirty="0" smtClean="0"/>
          </a:p>
          <a:p>
            <a:pPr eaLnBrk="1" hangingPunct="1">
              <a:spcBef>
                <a:spcPct val="0"/>
              </a:spcBef>
            </a:pPr>
            <a:r>
              <a:rPr lang="en-US" dirty="0" smtClean="0"/>
              <a:t>There are several ways in which we can research:</a:t>
            </a:r>
          </a:p>
          <a:p>
            <a:pPr eaLnBrk="1" hangingPunct="1">
              <a:spcBef>
                <a:spcPct val="0"/>
              </a:spcBef>
            </a:pPr>
            <a:r>
              <a:rPr lang="en-US" dirty="0" smtClean="0"/>
              <a:t>First, you can use the Library Databases.  This brings academic articles to your fingertips and allows you to see what others are saying about your topic.</a:t>
            </a:r>
          </a:p>
          <a:p>
            <a:pPr eaLnBrk="1" hangingPunct="1">
              <a:spcBef>
                <a:spcPct val="0"/>
              </a:spcBef>
            </a:pPr>
            <a:endParaRPr lang="en-US" dirty="0" smtClean="0"/>
          </a:p>
          <a:p>
            <a:pPr eaLnBrk="1" hangingPunct="1">
              <a:spcBef>
                <a:spcPct val="0"/>
              </a:spcBef>
            </a:pPr>
            <a:r>
              <a:rPr lang="en-US" dirty="0" smtClean="0"/>
              <a:t>You could also peruse the extensive collection of books at the TAMU Libraries.  </a:t>
            </a:r>
          </a:p>
          <a:p>
            <a:pPr eaLnBrk="1" hangingPunct="1">
              <a:spcBef>
                <a:spcPct val="0"/>
              </a:spcBef>
            </a:pPr>
            <a:endParaRPr lang="en-US" dirty="0" smtClean="0"/>
          </a:p>
          <a:p>
            <a:pPr eaLnBrk="1" hangingPunct="1">
              <a:spcBef>
                <a:spcPct val="0"/>
              </a:spcBef>
            </a:pPr>
            <a:r>
              <a:rPr lang="en-US" dirty="0" smtClean="0"/>
              <a:t>You could go through archives and find newspaper articles or magazine stories that relate to your topic.</a:t>
            </a:r>
          </a:p>
          <a:p>
            <a:pPr eaLnBrk="1" hangingPunct="1">
              <a:spcBef>
                <a:spcPct val="0"/>
              </a:spcBef>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you can go talk to your professor about your ideas. They usually are a great resource for helping change a topic into a thesis.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eaLnBrk="1" hangingPunct="1">
              <a:spcBef>
                <a:spcPct val="0"/>
              </a:spcBef>
            </a:pPr>
            <a:r>
              <a:rPr lang="en-US" dirty="0" smtClean="0"/>
              <a:t>All of this research is for you to be able to figure out what you are arguing or claiming.  You are trying to discover what your thesis will be.</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FF6AB1EE-EF62-4943-992C-DB44AD48D858}" type="slidenum">
              <a:rPr lang="en-US" smtClean="0"/>
              <a:pPr/>
              <a:t>15</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i="1" dirty="0" smtClean="0"/>
              <a:t>Show them</a:t>
            </a:r>
            <a:r>
              <a:rPr lang="en-US" b="1" i="1" baseline="0" dirty="0" smtClean="0"/>
              <a:t> how to get to </a:t>
            </a:r>
            <a:r>
              <a:rPr lang="en-US" b="1" i="1" baseline="0" dirty="0" err="1" smtClean="0"/>
              <a:t>RefWorks</a:t>
            </a:r>
            <a:r>
              <a:rPr lang="en-US" b="1" i="1" baseline="0" dirty="0" smtClean="0"/>
              <a:t> from the library homepage. This is a great and easy way for them to keep organized. There are tutorials on how to use it on this page.</a:t>
            </a:r>
          </a:p>
          <a:p>
            <a:endParaRPr lang="en-US" b="1" i="1" baseline="0" dirty="0" smtClean="0"/>
          </a:p>
          <a:p>
            <a:r>
              <a:rPr lang="en-US" b="0" i="0" dirty="0" smtClean="0"/>
              <a:t>Plagiarism</a:t>
            </a:r>
            <a:r>
              <a:rPr lang="en-US" b="0" i="0" baseline="0" dirty="0" smtClean="0"/>
              <a:t> will get you into a lot of trouble. Academics see it as a very serious offense because </a:t>
            </a:r>
            <a:r>
              <a:rPr lang="en-US" dirty="0" smtClean="0">
                <a:solidFill>
                  <a:srgbClr val="8A0D10"/>
                </a:solidFill>
                <a:latin typeface="Georgia" pitchFamily="18" charset="0"/>
              </a:rPr>
              <a:t>when you use someone else’s ideas or words without giving credit, you are seen to be</a:t>
            </a:r>
            <a:r>
              <a:rPr lang="en-US" baseline="0" dirty="0" smtClean="0">
                <a:solidFill>
                  <a:srgbClr val="8A0D10"/>
                </a:solidFill>
                <a:latin typeface="Georgia" pitchFamily="18" charset="0"/>
              </a:rPr>
              <a:t> stealing</a:t>
            </a:r>
            <a:r>
              <a:rPr lang="en-US" dirty="0" smtClean="0">
                <a:solidFill>
                  <a:srgbClr val="8A0D10"/>
                </a:solidFill>
                <a:latin typeface="Georgia" pitchFamily="18" charset="0"/>
              </a:rPr>
              <a:t>. If you cite properly, you:</a:t>
            </a:r>
          </a:p>
          <a:p>
            <a:pPr marL="628650" lvl="1" indent="-171450">
              <a:buFont typeface="Arial" pitchFamily="34" charset="0"/>
              <a:buChar char="•"/>
            </a:pPr>
            <a:r>
              <a:rPr lang="en-US" dirty="0" smtClean="0">
                <a:solidFill>
                  <a:srgbClr val="8A0D10"/>
                </a:solidFill>
                <a:latin typeface="Georgia" pitchFamily="18" charset="0"/>
              </a:rPr>
              <a:t>Give credit to the author</a:t>
            </a:r>
          </a:p>
          <a:p>
            <a:pPr marL="628650" lvl="1" indent="-171450">
              <a:buFont typeface="Arial" pitchFamily="34" charset="0"/>
              <a:buChar char="•"/>
            </a:pPr>
            <a:r>
              <a:rPr lang="en-US" dirty="0" smtClean="0">
                <a:solidFill>
                  <a:srgbClr val="8A0D10"/>
                </a:solidFill>
                <a:latin typeface="Georgia" pitchFamily="18" charset="0"/>
              </a:rPr>
              <a:t>Protect intellectual property</a:t>
            </a:r>
          </a:p>
          <a:p>
            <a:pPr marL="628650" lvl="1" indent="-171450">
              <a:buFont typeface="Arial" pitchFamily="34" charset="0"/>
              <a:buChar char="•"/>
            </a:pPr>
            <a:r>
              <a:rPr lang="en-US" dirty="0" smtClean="0">
                <a:solidFill>
                  <a:srgbClr val="8A0D10"/>
                </a:solidFill>
                <a:latin typeface="Georgia" pitchFamily="18" charset="0"/>
              </a:rPr>
              <a:t>Allow readers to cross-reference sources</a:t>
            </a:r>
          </a:p>
          <a:p>
            <a:pPr marL="628650" lvl="1" indent="-171450">
              <a:buFont typeface="Arial" pitchFamily="34" charset="0"/>
              <a:buChar char="•"/>
            </a:pPr>
            <a:r>
              <a:rPr lang="en-US" dirty="0" smtClean="0">
                <a:solidFill>
                  <a:srgbClr val="8A0D10"/>
                </a:solidFill>
                <a:latin typeface="Georgia" pitchFamily="18" charset="0"/>
              </a:rPr>
              <a:t>Add credibility to your argument</a:t>
            </a:r>
            <a:endParaRPr lang="en-US" b="0" i="0" dirty="0">
              <a:solidFill>
                <a:schemeClr val="tx1"/>
              </a:solidFill>
              <a:latin typeface="+mn-lt"/>
            </a:endParaRPr>
          </a:p>
          <a:p>
            <a:pPr marL="0" lvl="0" indent="0">
              <a:buFont typeface="Arial" pitchFamily="34" charset="0"/>
              <a:buNone/>
            </a:pPr>
            <a:endParaRPr lang="en-US" b="0" i="0" dirty="0">
              <a:solidFill>
                <a:schemeClr val="tx1"/>
              </a:solidFill>
              <a:latin typeface="+mn-lt"/>
            </a:endParaRPr>
          </a:p>
          <a:p>
            <a:pPr marL="457200" lvl="1" indent="0">
              <a:buFont typeface="Arial" pitchFamily="34" charset="0"/>
              <a:buNone/>
            </a:pPr>
            <a:endParaRPr lang="en-US" dirty="0" smtClean="0">
              <a:solidFill>
                <a:srgbClr val="8A0D10"/>
              </a:solidFill>
              <a:latin typeface="Georgia" pitchFamily="18" charset="0"/>
            </a:endParaRPr>
          </a:p>
        </p:txBody>
      </p:sp>
      <p:sp>
        <p:nvSpPr>
          <p:cNvPr id="4" name="Slide Number Placeholder 3"/>
          <p:cNvSpPr>
            <a:spLocks noGrp="1"/>
          </p:cNvSpPr>
          <p:nvPr>
            <p:ph type="sldNum" sz="quarter" idx="10"/>
          </p:nvPr>
        </p:nvSpPr>
        <p:spPr/>
        <p:txBody>
          <a:bodyPr/>
          <a:lstStyle/>
          <a:p>
            <a:fld id="{FF6AB1EE-EF62-4943-992C-DB44AD48D858}" type="slidenum">
              <a:rPr lang="en-US" smtClean="0"/>
              <a:pPr/>
              <a:t>16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 I’ll review some of the tricks most writers use, especially college writers. Some of my tips may work for you. And some may not. Just be open to trying some new things as you write. If you want to see changes in your writing (or your grades) be open to trying out a new writing process.</a:t>
            </a:r>
          </a:p>
          <a:p>
            <a:endParaRPr lang="en-US" dirty="0"/>
          </a:p>
        </p:txBody>
      </p:sp>
      <p:sp>
        <p:nvSpPr>
          <p:cNvPr id="4" name="Slide Number Placeholder 3"/>
          <p:cNvSpPr>
            <a:spLocks noGrp="1"/>
          </p:cNvSpPr>
          <p:nvPr>
            <p:ph type="sldNum" sz="quarter" idx="10"/>
          </p:nvPr>
        </p:nvSpPr>
        <p:spPr/>
        <p:txBody>
          <a:bodyPr/>
          <a:lstStyle/>
          <a:p>
            <a:fld id="{FF6AB1EE-EF62-4943-992C-DB44AD48D858}"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First we’ll talk about what should happen before that first draft is attempted. You may find you actually start the writing process far earlier than you’d thought.</a:t>
            </a:r>
          </a:p>
          <a:p>
            <a:endParaRPr lang="en-US" dirty="0"/>
          </a:p>
        </p:txBody>
      </p:sp>
      <p:sp>
        <p:nvSpPr>
          <p:cNvPr id="4" name="Slide Number Placeholder 3"/>
          <p:cNvSpPr>
            <a:spLocks noGrp="1"/>
          </p:cNvSpPr>
          <p:nvPr>
            <p:ph type="sldNum" sz="quarter" idx="10"/>
          </p:nvPr>
        </p:nvSpPr>
        <p:spPr/>
        <p:txBody>
          <a:bodyPr/>
          <a:lstStyle/>
          <a:p>
            <a:fld id="{FF6AB1EE-EF62-4943-992C-DB44AD48D858}"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eaLnBrk="1" hangingPunct="1">
              <a:spcBef>
                <a:spcPct val="0"/>
              </a:spcBef>
              <a:defRPr/>
            </a:pPr>
            <a:r>
              <a:rPr lang="en-US" dirty="0" smtClean="0"/>
              <a:t>So begin by considering what and why you are writing.  Is it a specific question on a prompt that you have to answer? Or are you supposed to develop your own topic?  </a:t>
            </a:r>
          </a:p>
          <a:p>
            <a:pPr eaLnBrk="1" hangingPunct="1">
              <a:spcBef>
                <a:spcPct val="0"/>
              </a:spcBef>
              <a:defRPr/>
            </a:pPr>
            <a:endParaRPr lang="en-US" dirty="0" smtClean="0"/>
          </a:p>
          <a:p>
            <a:pPr eaLnBrk="1" hangingPunct="1">
              <a:spcBef>
                <a:spcPct val="0"/>
              </a:spcBef>
              <a:defRPr/>
            </a:pPr>
            <a:r>
              <a:rPr lang="en-US" dirty="0" smtClean="0"/>
              <a:t>This is a really important step in the process because you have to know why you are responding…what is the point for writing this paper?</a:t>
            </a:r>
          </a:p>
          <a:p>
            <a:pPr eaLnBrk="1" hangingPunct="1">
              <a:defRPr/>
            </a:pPr>
            <a:r>
              <a:rPr lang="en-US" dirty="0" smtClean="0"/>
              <a:t>How you answer will affect how you go about writing. What type of assignment is it? Is it a question from your instructor? Is it a topic that you have proposed yourself? If you have an assignment, or prompt, read it carefully.</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One way that you can discover what you are supposed to be writing about is to look for the key words in the assignment.</a:t>
            </a:r>
          </a:p>
          <a:p>
            <a:pPr eaLnBrk="1" fontAlgn="auto" hangingPunct="1">
              <a:spcBef>
                <a:spcPts val="0"/>
              </a:spcBef>
              <a:spcAft>
                <a:spcPts val="0"/>
              </a:spcAft>
              <a:defRPr/>
            </a:pPr>
            <a:r>
              <a:rPr lang="en-US" dirty="0" smtClean="0"/>
              <a:t>Words like:</a:t>
            </a:r>
          </a:p>
          <a:p>
            <a:pPr eaLnBrk="1" fontAlgn="auto" hangingPunct="1">
              <a:spcBef>
                <a:spcPts val="0"/>
              </a:spcBef>
              <a:spcAft>
                <a:spcPts val="0"/>
              </a:spcAft>
              <a:defRPr/>
            </a:pPr>
            <a:r>
              <a:rPr lang="en-US" b="1" dirty="0" smtClean="0"/>
              <a:t>Analyze</a:t>
            </a:r>
            <a:r>
              <a:rPr lang="en-US" dirty="0" smtClean="0"/>
              <a:t> </a:t>
            </a:r>
            <a:endParaRPr lang="en-US" b="1" dirty="0" smtClean="0"/>
          </a:p>
          <a:p>
            <a:pPr eaLnBrk="1" fontAlgn="auto" hangingPunct="1">
              <a:spcBef>
                <a:spcPts val="0"/>
              </a:spcBef>
              <a:spcAft>
                <a:spcPts val="0"/>
              </a:spcAft>
              <a:defRPr/>
            </a:pPr>
            <a:r>
              <a:rPr lang="en-US" b="1" dirty="0" smtClean="0"/>
              <a:t>Compare</a:t>
            </a:r>
            <a:r>
              <a:rPr lang="en-US" dirty="0" smtClean="0"/>
              <a:t> </a:t>
            </a:r>
            <a:endParaRPr lang="en-US" b="1" dirty="0" smtClean="0"/>
          </a:p>
          <a:p>
            <a:pPr eaLnBrk="1" fontAlgn="auto" hangingPunct="1">
              <a:spcBef>
                <a:spcPts val="0"/>
              </a:spcBef>
              <a:spcAft>
                <a:spcPts val="0"/>
              </a:spcAft>
              <a:defRPr/>
            </a:pPr>
            <a:r>
              <a:rPr lang="en-US" b="1" dirty="0" smtClean="0"/>
              <a:t>Contrast</a:t>
            </a:r>
            <a:r>
              <a:rPr lang="en-US" dirty="0" smtClean="0"/>
              <a:t>  </a:t>
            </a:r>
            <a:endParaRPr lang="en-US" b="1" dirty="0" smtClean="0"/>
          </a:p>
          <a:p>
            <a:pPr eaLnBrk="1" fontAlgn="auto" hangingPunct="1">
              <a:spcBef>
                <a:spcPts val="0"/>
              </a:spcBef>
              <a:spcAft>
                <a:spcPts val="0"/>
              </a:spcAft>
              <a:defRPr/>
            </a:pPr>
            <a:r>
              <a:rPr lang="en-US" b="1" dirty="0" smtClean="0"/>
              <a:t>Define</a:t>
            </a:r>
            <a:r>
              <a:rPr lang="en-US" dirty="0" smtClean="0"/>
              <a:t> </a:t>
            </a:r>
            <a:endParaRPr lang="en-US" b="1" dirty="0" smtClean="0"/>
          </a:p>
          <a:p>
            <a:pPr eaLnBrk="1" fontAlgn="auto" hangingPunct="1">
              <a:spcBef>
                <a:spcPts val="0"/>
              </a:spcBef>
              <a:spcAft>
                <a:spcPts val="0"/>
              </a:spcAft>
              <a:defRPr/>
            </a:pPr>
            <a:r>
              <a:rPr lang="en-US" b="1" dirty="0" smtClean="0"/>
              <a:t>Describe </a:t>
            </a:r>
            <a:endParaRPr lang="en-US" dirty="0" smtClean="0"/>
          </a:p>
          <a:p>
            <a:pPr eaLnBrk="1" fontAlgn="auto" hangingPunct="1">
              <a:spcBef>
                <a:spcPts val="0"/>
              </a:spcBef>
              <a:spcAft>
                <a:spcPts val="0"/>
              </a:spcAft>
              <a:defRPr/>
            </a:pPr>
            <a:r>
              <a:rPr lang="en-US" b="1" dirty="0" smtClean="0"/>
              <a:t>Discuss</a:t>
            </a:r>
            <a:r>
              <a:rPr lang="en-US" dirty="0" smtClean="0"/>
              <a:t> </a:t>
            </a:r>
          </a:p>
          <a:p>
            <a:pPr eaLnBrk="1" fontAlgn="auto" hangingPunct="1">
              <a:spcBef>
                <a:spcPts val="0"/>
              </a:spcBef>
              <a:spcAft>
                <a:spcPts val="0"/>
              </a:spcAft>
              <a:defRPr/>
            </a:pPr>
            <a:r>
              <a:rPr lang="en-US" b="1" dirty="0" smtClean="0"/>
              <a:t>Evaluate</a:t>
            </a:r>
          </a:p>
          <a:p>
            <a:pPr eaLnBrk="1" fontAlgn="auto" hangingPunct="1">
              <a:spcBef>
                <a:spcPts val="0"/>
              </a:spcBef>
              <a:spcAft>
                <a:spcPts val="0"/>
              </a:spcAft>
              <a:defRPr/>
            </a:pPr>
            <a:r>
              <a:rPr lang="en-US" b="1" dirty="0" smtClean="0"/>
              <a:t>Explain</a:t>
            </a:r>
            <a:r>
              <a:rPr lang="en-US" dirty="0" smtClean="0"/>
              <a:t> </a:t>
            </a:r>
            <a:endParaRPr lang="en-US" b="1" dirty="0" smtClean="0"/>
          </a:p>
          <a:p>
            <a:pPr eaLnBrk="1" fontAlgn="auto" hangingPunct="1">
              <a:spcBef>
                <a:spcPts val="0"/>
              </a:spcBef>
              <a:spcAft>
                <a:spcPts val="0"/>
              </a:spcAft>
              <a:defRPr/>
            </a:pPr>
            <a:r>
              <a:rPr lang="en-US" b="1" dirty="0" smtClean="0"/>
              <a:t>Identify</a:t>
            </a:r>
            <a:r>
              <a:rPr lang="en-US" dirty="0" smtClean="0"/>
              <a:t> </a:t>
            </a:r>
            <a:endParaRPr lang="en-US" b="1" dirty="0" smtClean="0"/>
          </a:p>
          <a:p>
            <a:pPr eaLnBrk="1" fontAlgn="auto" hangingPunct="1">
              <a:spcBef>
                <a:spcPts val="0"/>
              </a:spcBef>
              <a:spcAft>
                <a:spcPts val="0"/>
              </a:spcAft>
              <a:defRPr/>
            </a:pPr>
            <a:r>
              <a:rPr lang="en-US" b="1" dirty="0" smtClean="0"/>
              <a:t>Illustrate</a:t>
            </a:r>
            <a:r>
              <a:rPr lang="en-US" dirty="0" smtClean="0"/>
              <a:t> </a:t>
            </a:r>
            <a:endParaRPr lang="en-US" b="1" dirty="0" smtClean="0"/>
          </a:p>
          <a:p>
            <a:pPr eaLnBrk="1" fontAlgn="auto" hangingPunct="1">
              <a:spcBef>
                <a:spcPts val="0"/>
              </a:spcBef>
              <a:spcAft>
                <a:spcPts val="0"/>
              </a:spcAft>
              <a:defRPr/>
            </a:pPr>
            <a:r>
              <a:rPr lang="en-US" b="1" dirty="0" smtClean="0"/>
              <a:t>Interpret</a:t>
            </a:r>
            <a:r>
              <a:rPr lang="en-US" dirty="0" smtClean="0"/>
              <a:t> </a:t>
            </a:r>
            <a:endParaRPr lang="en-US" b="1" dirty="0" smtClean="0"/>
          </a:p>
          <a:p>
            <a:pPr eaLnBrk="1" fontAlgn="auto" hangingPunct="1">
              <a:spcBef>
                <a:spcPts val="0"/>
              </a:spcBef>
              <a:spcAft>
                <a:spcPts val="0"/>
              </a:spcAft>
              <a:defRPr/>
            </a:pPr>
            <a:r>
              <a:rPr lang="en-US" b="1" dirty="0" smtClean="0"/>
              <a:t>Prove</a:t>
            </a:r>
          </a:p>
          <a:p>
            <a:pPr eaLnBrk="1" fontAlgn="auto" hangingPunct="1">
              <a:spcBef>
                <a:spcPts val="0"/>
              </a:spcBef>
              <a:spcAft>
                <a:spcPts val="0"/>
              </a:spcAft>
              <a:defRPr/>
            </a:pPr>
            <a:r>
              <a:rPr lang="en-US" b="1" dirty="0" smtClean="0"/>
              <a:t>State</a:t>
            </a:r>
            <a:r>
              <a:rPr lang="en-US" dirty="0" smtClean="0"/>
              <a:t> </a:t>
            </a:r>
            <a:endParaRPr lang="en-US" b="1" dirty="0" smtClean="0"/>
          </a:p>
          <a:p>
            <a:pPr eaLnBrk="1" fontAlgn="auto" hangingPunct="1">
              <a:spcBef>
                <a:spcPts val="0"/>
              </a:spcBef>
              <a:spcAft>
                <a:spcPts val="0"/>
              </a:spcAft>
              <a:defRPr/>
            </a:pPr>
            <a:r>
              <a:rPr lang="en-US" b="1" dirty="0" smtClean="0"/>
              <a:t>Summarize</a:t>
            </a:r>
            <a:r>
              <a:rPr lang="en-US" dirty="0" smtClean="0"/>
              <a:t>  </a:t>
            </a:r>
            <a:endParaRPr lang="en-US" b="1" dirty="0" smtClean="0"/>
          </a:p>
          <a:p>
            <a:pPr eaLnBrk="1" fontAlgn="auto" hangingPunct="1">
              <a:spcBef>
                <a:spcPts val="0"/>
              </a:spcBef>
              <a:spcAft>
                <a:spcPts val="0"/>
              </a:spcAft>
              <a:defRPr/>
            </a:pPr>
            <a:r>
              <a:rPr lang="en-US" dirty="0" smtClean="0"/>
              <a:t>Highlight these words to help you figure out exactly what you are to do.</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If you are still unsure, go to the instructor. Make sure you understand exactly what is required. IF NOT- GO ASK! Instructors do not mind answering your questions….and it is always better to be safe than sorry….and writing off topic will definitely make you sorry!!</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If you have several questions to choose from, try to jot down some ideas for each one. See which question gets you to start writing the most- remember: the more you can write about a single topic, the easier it will be to write the actual paper. Pick the topic that can get you writing!</a:t>
            </a:r>
          </a:p>
          <a:p>
            <a:pPr eaLnBrk="1" fontAlgn="auto" hangingPunct="1">
              <a:spcBef>
                <a:spcPts val="0"/>
              </a:spcBef>
              <a:spcAft>
                <a:spcPts val="0"/>
              </a:spcAft>
              <a:defRPr/>
            </a:pPr>
            <a:endParaRPr lang="en-US" dirty="0" smtClean="0"/>
          </a:p>
          <a:p>
            <a:pPr eaLnBrk="1" hangingPunct="1">
              <a:spcBef>
                <a:spcPct val="0"/>
              </a:spcBef>
            </a:pPr>
            <a:r>
              <a:rPr lang="en-US" dirty="0" smtClean="0"/>
              <a:t>One of the hardest aspects of writing is coming up with the ideas.  </a:t>
            </a:r>
          </a:p>
          <a:p>
            <a:pPr eaLnBrk="1" hangingPunct="1">
              <a:spcBef>
                <a:spcPct val="0"/>
              </a:spcBef>
            </a:pPr>
            <a:endParaRPr lang="en-US" dirty="0" smtClean="0"/>
          </a:p>
          <a:p>
            <a:pPr eaLnBrk="1" hangingPunct="1">
              <a:spcBef>
                <a:spcPct val="0"/>
              </a:spcBef>
            </a:pPr>
            <a:r>
              <a:rPr lang="en-US" dirty="0" smtClean="0"/>
              <a:t>The first thing you want to do is pick a subject that is interesting to you.  So perhaps you are sitting in a basic literature course.  Your semester paper can be about any piece of literature that you chose.  So how do you chose?</a:t>
            </a:r>
          </a:p>
          <a:p>
            <a:pPr eaLnBrk="1" hangingPunct="1">
              <a:spcBef>
                <a:spcPct val="0"/>
              </a:spcBef>
            </a:pPr>
            <a:r>
              <a:rPr lang="en-US" dirty="0" smtClean="0"/>
              <a:t>Well first ask yourself, what was the most interesting thing we discussed in class?</a:t>
            </a:r>
          </a:p>
          <a:p>
            <a:pPr eaLnBrk="1" hangingPunct="1">
              <a:spcBef>
                <a:spcPct val="0"/>
              </a:spcBef>
            </a:pPr>
            <a:r>
              <a:rPr lang="en-US" dirty="0" smtClean="0"/>
              <a:t>Well, I really loved our discussion of 16</a:t>
            </a:r>
            <a:r>
              <a:rPr lang="en-US" baseline="30000" dirty="0" smtClean="0"/>
              <a:t>th</a:t>
            </a:r>
            <a:r>
              <a:rPr lang="en-US" dirty="0" smtClean="0"/>
              <a:t> century England, so maybe I could come up with something from that….</a:t>
            </a:r>
          </a:p>
          <a:p>
            <a:pPr eaLnBrk="1" hangingPunct="1">
              <a:spcBef>
                <a:spcPct val="0"/>
              </a:spcBef>
            </a:pPr>
            <a:r>
              <a:rPr lang="en-US" dirty="0" smtClean="0"/>
              <a:t>I also am taking that women’s studies course which is really interesting….so I wonder if I could combine the two?  Perhaps look at literature from 16</a:t>
            </a:r>
            <a:r>
              <a:rPr lang="en-US" baseline="30000" dirty="0" smtClean="0"/>
              <a:t>th</a:t>
            </a:r>
            <a:r>
              <a:rPr lang="en-US" dirty="0" smtClean="0"/>
              <a:t> century England…..like Shakespeare…..and see how he portrays women…..</a:t>
            </a:r>
          </a:p>
          <a:p>
            <a:pPr eaLnBrk="1" hangingPunct="1">
              <a:spcBef>
                <a:spcPct val="0"/>
              </a:spcBef>
            </a:pPr>
            <a:r>
              <a:rPr lang="en-US" dirty="0" smtClean="0"/>
              <a:t>Let’s see…..who are some of the women in his plays…..Juliet…Ophelia from </a:t>
            </a:r>
            <a:r>
              <a:rPr lang="en-US" i="1" dirty="0" smtClean="0"/>
              <a:t>Hamlet….</a:t>
            </a:r>
            <a:r>
              <a:rPr lang="en-US" dirty="0" smtClean="0"/>
              <a:t>Lady Macbeth…hmm.. How about Rosalind from </a:t>
            </a:r>
            <a:r>
              <a:rPr lang="en-US" i="1" dirty="0" smtClean="0"/>
              <a:t>As You Like It? </a:t>
            </a:r>
            <a:r>
              <a:rPr lang="en-US" dirty="0" smtClean="0"/>
              <a:t> Then I could discuss how Rosalind broke barriers and played against traditional female stereotypes.</a:t>
            </a:r>
          </a:p>
          <a:p>
            <a:pPr eaLnBrk="1" hangingPunct="1">
              <a:spcBef>
                <a:spcPct val="0"/>
              </a:spcBef>
            </a:pPr>
            <a:endParaRPr lang="en-US" dirty="0" smtClean="0"/>
          </a:p>
          <a:p>
            <a:pPr eaLnBrk="1" hangingPunct="1">
              <a:spcBef>
                <a:spcPct val="0"/>
              </a:spcBef>
            </a:pPr>
            <a:r>
              <a:rPr lang="en-US" dirty="0" smtClean="0"/>
              <a:t>So here you can see we took something very general (16</a:t>
            </a:r>
            <a:r>
              <a:rPr lang="en-US" baseline="30000" dirty="0" smtClean="0"/>
              <a:t>th</a:t>
            </a:r>
            <a:r>
              <a:rPr lang="en-US" dirty="0" smtClean="0"/>
              <a:t> Century England and Women in Literature) and moved to something much more specific (Traditional Gender roles in Shakespeare’s </a:t>
            </a:r>
            <a:r>
              <a:rPr lang="en-US" i="1" dirty="0" smtClean="0"/>
              <a:t>As You Like It)</a:t>
            </a:r>
            <a:r>
              <a:rPr lang="en-US" dirty="0" smtClean="0"/>
              <a:t>. </a:t>
            </a:r>
          </a:p>
          <a:p>
            <a:pPr eaLnBrk="1" hangingPunct="1">
              <a:spcBef>
                <a:spcPct val="0"/>
              </a:spcBef>
            </a:pPr>
            <a:endParaRPr lang="en-US" dirty="0" smtClean="0"/>
          </a:p>
          <a:p>
            <a:pPr eaLnBrk="1" hangingPunct="1">
              <a:spcBef>
                <a:spcPct val="0"/>
              </a:spcBef>
            </a:pPr>
            <a:r>
              <a:rPr lang="en-US" dirty="0" smtClean="0"/>
              <a:t>This, however, is not enough. All we have done is focused in on a topic…. We now have to move from here and create a thesis. </a:t>
            </a:r>
            <a:endParaRPr lang="en-US" dirty="0"/>
          </a:p>
        </p:txBody>
      </p:sp>
      <p:sp>
        <p:nvSpPr>
          <p:cNvPr id="4" name="Slide Number Placeholder 3"/>
          <p:cNvSpPr>
            <a:spLocks noGrp="1"/>
          </p:cNvSpPr>
          <p:nvPr>
            <p:ph type="sldNum" sz="quarter" idx="10"/>
          </p:nvPr>
        </p:nvSpPr>
        <p:spPr/>
        <p:txBody>
          <a:bodyPr/>
          <a:lstStyle/>
          <a:p>
            <a:fld id="{FF6AB1EE-EF62-4943-992C-DB44AD48D858}"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i="0" dirty="0" smtClean="0"/>
              <a:t>Think about your audience as you come up with a thesis, Most academic papers are written not just to prove to the instructor that the student learned something, but to show the instructor a new way to view something he or she already knows. Also, most instructors want students to display critical thinking, a good argument with plenty of evidence, and a clear writing style.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i="0" dirty="0" smtClean="0"/>
              <a:t>You can build in interactivity</a:t>
            </a:r>
            <a:r>
              <a:rPr lang="en-US" b="1" i="0" baseline="0" dirty="0" smtClean="0"/>
              <a:t> here </a:t>
            </a:r>
            <a:r>
              <a:rPr lang="en-US" b="1" i="0" dirty="0" smtClean="0"/>
              <a:t>by involving the instructor. Ask the instructor to describe how he/she envisions the audience and the audience needs. (I have tried this and it always works, so don’t be shy.)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t>This would be a great start to the interactive portion of the presentation.  If the class already has a prompt/topic, have them use that.  It would be a good exercise for them to already start thinking about a strong thesis. If they don’t, come up with one.  You could use a topic that relates to the course (for example, if it is a history course, then just come up with an appropriate history topic- “The U.S. decision to drop the atomic bomb on Japan”  etc. etc.)   Or you could come up with something fun:  College Football.  Cartoons of the 90s.  Etc.  Then break the students into groups of three and have them come up with a thesis.  If the class is small enough, share them.</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i="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1" i="1" dirty="0" smtClean="0"/>
          </a:p>
          <a:p>
            <a:endParaRPr lang="en-US" b="0" i="0" dirty="0"/>
          </a:p>
        </p:txBody>
      </p:sp>
      <p:sp>
        <p:nvSpPr>
          <p:cNvPr id="4" name="Slide Number Placeholder 3"/>
          <p:cNvSpPr>
            <a:spLocks noGrp="1"/>
          </p:cNvSpPr>
          <p:nvPr>
            <p:ph type="sldNum" sz="quarter" idx="10"/>
          </p:nvPr>
        </p:nvSpPr>
        <p:spPr/>
        <p:txBody>
          <a:bodyPr/>
          <a:lstStyle/>
          <a:p>
            <a:fld id="{FF6AB1EE-EF62-4943-992C-DB44AD48D858}"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solidFill>
                  <a:srgbClr val="90191C"/>
                </a:solidFill>
                <a:latin typeface="Georgia" pitchFamily="18" charset="0"/>
              </a:rPr>
              <a:t>Let’s go over some techniques to help</a:t>
            </a:r>
            <a:r>
              <a:rPr lang="en-US" sz="1200" baseline="0" dirty="0" smtClean="0">
                <a:solidFill>
                  <a:srgbClr val="90191C"/>
                </a:solidFill>
                <a:latin typeface="Georgia" pitchFamily="18" charset="0"/>
              </a:rPr>
              <a:t> develop the thesis. </a:t>
            </a:r>
            <a:r>
              <a:rPr lang="en-US" sz="1200" dirty="0" smtClean="0">
                <a:solidFill>
                  <a:srgbClr val="90191C"/>
                </a:solidFill>
                <a:latin typeface="Georgia" pitchFamily="18" charset="0"/>
              </a:rPr>
              <a:t>Prewriting helps you develop ideas and ensures you have something original and interesting to write. If you can’t even think of a thesis, you an also use these techniques to</a:t>
            </a:r>
            <a:r>
              <a:rPr lang="en-US" sz="1200" baseline="0" dirty="0" smtClean="0">
                <a:solidFill>
                  <a:srgbClr val="90191C"/>
                </a:solidFill>
                <a:latin typeface="Georgia" pitchFamily="18" charset="0"/>
              </a:rPr>
              <a:t> help you explore your topic and come up with one. </a:t>
            </a:r>
          </a:p>
          <a:p>
            <a:endParaRPr lang="en-US" sz="1200" baseline="0" dirty="0" smtClean="0">
              <a:solidFill>
                <a:srgbClr val="90191C"/>
              </a:solidFill>
              <a:latin typeface="Georgia" pitchFamily="18" charset="0"/>
            </a:endParaRPr>
          </a:p>
          <a:p>
            <a:r>
              <a:rPr lang="en-US" sz="1200" baseline="0" dirty="0" smtClean="0">
                <a:solidFill>
                  <a:srgbClr val="90191C"/>
                </a:solidFill>
                <a:latin typeface="Georgia" pitchFamily="18" charset="0"/>
              </a:rPr>
              <a:t>Give all these a try. You may find a favorite that always works for you, or you may end up using them only for some projects.</a:t>
            </a:r>
          </a:p>
          <a:p>
            <a:endParaRPr lang="en-US" sz="1200" baseline="0" dirty="0" smtClean="0">
              <a:solidFill>
                <a:srgbClr val="90191C"/>
              </a:solidFill>
              <a:latin typeface="Georgia" pitchFamily="18" charset="0"/>
            </a:endParaRPr>
          </a:p>
          <a:p>
            <a:r>
              <a:rPr lang="en-US" sz="1200" baseline="0" dirty="0" smtClean="0">
                <a:solidFill>
                  <a:srgbClr val="90191C"/>
                </a:solidFill>
                <a:latin typeface="Georgia" pitchFamily="18" charset="0"/>
              </a:rPr>
              <a:t>The first technique to try is listing.</a:t>
            </a:r>
            <a:endParaRPr lang="en-US" sz="1200" dirty="0" smtClean="0">
              <a:solidFill>
                <a:srgbClr val="90191C"/>
              </a:solidFill>
              <a:latin typeface="Georgia" pitchFamily="18" charset="0"/>
            </a:endParaRPr>
          </a:p>
          <a:p>
            <a:r>
              <a:rPr lang="en-US" sz="1200" dirty="0" smtClean="0">
                <a:solidFill>
                  <a:srgbClr val="90191C"/>
                </a:solidFill>
                <a:latin typeface="Georgia" pitchFamily="18" charset="0"/>
              </a:rPr>
              <a:t>Besides research on the Web and in the library, consider discussing your topic with people who represent your audience.</a:t>
            </a:r>
          </a:p>
          <a:p>
            <a:r>
              <a:rPr lang="en-US" dirty="0" smtClean="0"/>
              <a:t>Listing is an easy way to review what you already know about a topic, and it’s an effortless way to get started.</a:t>
            </a:r>
            <a:endParaRPr lang="en-US" dirty="0"/>
          </a:p>
        </p:txBody>
      </p:sp>
      <p:sp>
        <p:nvSpPr>
          <p:cNvPr id="4" name="Slide Number Placeholder 3"/>
          <p:cNvSpPr>
            <a:spLocks noGrp="1"/>
          </p:cNvSpPr>
          <p:nvPr>
            <p:ph type="sldNum" sz="quarter" idx="10"/>
          </p:nvPr>
        </p:nvSpPr>
        <p:spPr/>
        <p:txBody>
          <a:bodyPr/>
          <a:lstStyle/>
          <a:p>
            <a:fld id="{FF6AB1EE-EF62-4943-992C-DB44AD48D858}"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Clustering</a:t>
            </a:r>
            <a:r>
              <a:rPr lang="en-US" baseline="0" dirty="0" smtClean="0"/>
              <a:t> helps you organize ideas as well as generate them. It’s great for visual/spatial learners.</a:t>
            </a:r>
          </a:p>
          <a:p>
            <a:endParaRPr lang="en-US" baseline="0" dirty="0" smtClean="0"/>
          </a:p>
        </p:txBody>
      </p:sp>
      <p:sp>
        <p:nvSpPr>
          <p:cNvPr id="4" name="Slide Number Placeholder 3"/>
          <p:cNvSpPr>
            <a:spLocks noGrp="1"/>
          </p:cNvSpPr>
          <p:nvPr>
            <p:ph type="sldNum" sz="quarter" idx="10"/>
          </p:nvPr>
        </p:nvSpPr>
        <p:spPr/>
        <p:txBody>
          <a:bodyPr/>
          <a:lstStyle/>
          <a:p>
            <a:fld id="{FF6AB1EE-EF62-4943-992C-DB44AD48D858}"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good when you have a block or have to find a topic. It’s a good method for verbal learners.</a:t>
            </a:r>
          </a:p>
          <a:p>
            <a:endParaRPr lang="en-US" dirty="0" smtClean="0"/>
          </a:p>
          <a:p>
            <a:r>
              <a:rPr lang="en-US" dirty="0" smtClean="0"/>
              <a:t>At the end of ten minutes, re-read and underline your most compelling idea. Then, if this seems to</a:t>
            </a:r>
            <a:r>
              <a:rPr lang="en-US" baseline="0" dirty="0" smtClean="0"/>
              <a:t> be working, write that idea at the top of a clean sheet of paper and start again.</a:t>
            </a:r>
            <a:endParaRPr lang="en-US" dirty="0"/>
          </a:p>
        </p:txBody>
      </p:sp>
      <p:sp>
        <p:nvSpPr>
          <p:cNvPr id="4" name="Slide Number Placeholder 3"/>
          <p:cNvSpPr>
            <a:spLocks noGrp="1"/>
          </p:cNvSpPr>
          <p:nvPr>
            <p:ph type="sldNum" sz="quarter" idx="10"/>
          </p:nvPr>
        </p:nvSpPr>
        <p:spPr/>
        <p:txBody>
          <a:bodyPr/>
          <a:lstStyle/>
          <a:p>
            <a:fld id="{FF6AB1EE-EF62-4943-992C-DB44AD48D858}" type="slidenum">
              <a:rPr lang="en-US" smtClean="0"/>
              <a:pPr/>
              <a:t>13</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Think about your topic throughout the day, and pay attention to things in the world related to it.  Is something relevant happening</a:t>
            </a:r>
            <a:r>
              <a:rPr lang="en-US" baseline="0" dirty="0" smtClean="0"/>
              <a:t> in the news? Did you notice anything on campus? Did someone express an opinion on your topic? </a:t>
            </a:r>
            <a:r>
              <a:rPr lang="en-US" dirty="0" smtClean="0"/>
              <a:t>Write your observations down.</a:t>
            </a:r>
            <a:r>
              <a:rPr lang="en-US" baseline="0" dirty="0" smtClean="0"/>
              <a:t> </a:t>
            </a:r>
            <a:r>
              <a:rPr lang="en-US" dirty="0" smtClean="0"/>
              <a:t>If you’d rather not use a notebook, use a memo app in your smart phone and just speak your thoughts.</a:t>
            </a:r>
            <a:endParaRPr lang="en-US" dirty="0"/>
          </a:p>
        </p:txBody>
      </p:sp>
      <p:sp>
        <p:nvSpPr>
          <p:cNvPr id="4" name="Slide Number Placeholder 3"/>
          <p:cNvSpPr>
            <a:spLocks noGrp="1"/>
          </p:cNvSpPr>
          <p:nvPr>
            <p:ph type="sldNum" sz="quarter" idx="10"/>
          </p:nvPr>
        </p:nvSpPr>
        <p:spPr/>
        <p:txBody>
          <a:bodyPr/>
          <a:lstStyle/>
          <a:p>
            <a:fld id="{FF6AB1EE-EF62-4943-992C-DB44AD48D858}" type="slidenum">
              <a:rPr lang="en-US" smtClean="0"/>
              <a:pPr/>
              <a:t>14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88438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rgbClr val="90191C"/>
                </a:solidFill>
                <a:latin typeface="Georgia" pitchFamily="18"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90191C"/>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2A0544D-07FE-4AAD-B6A0-0CEBE0940391}" type="datetimeFigureOut">
              <a:rPr lang="en-US" smtClean="0"/>
              <a:pPr/>
              <a:t>12/6/11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A0544D-07FE-4AAD-B6A0-0CEBE0940391}" type="datetimeFigureOut">
              <a:rPr lang="en-US" smtClean="0"/>
              <a:pPr/>
              <a:t>12/6/11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A0544D-07FE-4AAD-B6A0-0CEBE0940391}" type="datetimeFigureOut">
              <a:rPr lang="en-US" smtClean="0"/>
              <a:pPr/>
              <a:t>12/6/11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A0544D-07FE-4AAD-B6A0-0CEBE0940391}" type="datetimeFigureOut">
              <a:rPr lang="en-US" smtClean="0"/>
              <a:pPr/>
              <a:t>12/6/11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A0544D-07FE-4AAD-B6A0-0CEBE0940391}" type="datetimeFigureOut">
              <a:rPr lang="en-US" smtClean="0"/>
              <a:pPr/>
              <a:t>12/6/11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A0544D-07FE-4AAD-B6A0-0CEBE0940391}" type="datetimeFigureOut">
              <a:rPr lang="en-US" smtClean="0"/>
              <a:pPr/>
              <a:t>12/6/11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A0544D-07FE-4AAD-B6A0-0CEBE0940391}" type="datetimeFigureOut">
              <a:rPr lang="en-US" smtClean="0"/>
              <a:pPr/>
              <a:t>12/6/11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2A0544D-07FE-4AAD-B6A0-0CEBE0940391}" type="datetimeFigureOut">
              <a:rPr lang="en-US" smtClean="0"/>
              <a:pPr/>
              <a:t>12/6/11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A0544D-07FE-4AAD-B6A0-0CEBE0940391}" type="datetimeFigureOut">
              <a:rPr lang="en-US" smtClean="0"/>
              <a:pPr/>
              <a:t>12/6/11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A0544D-07FE-4AAD-B6A0-0CEBE0940391}" type="datetimeFigureOut">
              <a:rPr lang="en-US" smtClean="0"/>
              <a:pPr/>
              <a:t>12/6/11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A0544D-07FE-4AAD-B6A0-0CEBE0940391}" type="datetimeFigureOut">
              <a:rPr lang="en-US" smtClean="0"/>
              <a:pPr/>
              <a:t>12/6/11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08A2D32-1E06-45DB-BDB0-9E6C01CFC08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90191C"/>
                </a:solidFill>
                <a:latin typeface="Georgia" pitchFamily="18" charset="0"/>
              </a:defRPr>
            </a:lvl1pPr>
          </a:lstStyle>
          <a:p>
            <a:fld id="{12A0544D-07FE-4AAD-B6A0-0CEBE0940391}" type="datetimeFigureOut">
              <a:rPr lang="en-US" smtClean="0"/>
              <a:pPr/>
              <a:t>12/6/11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90191C"/>
                </a:solidFill>
                <a:latin typeface="Georgia" pitchFamily="18"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90191C"/>
                </a:solidFill>
                <a:latin typeface="Georgia" pitchFamily="18" charset="0"/>
              </a:defRPr>
            </a:lvl1pPr>
          </a:lstStyle>
          <a:p>
            <a:fld id="{E08A2D32-1E06-45DB-BDB0-9E6C01CFC08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90191C"/>
          </a:solidFill>
          <a:latin typeface="Georg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90191C"/>
          </a:solidFill>
          <a:latin typeface="Georgia"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90191C"/>
          </a:solidFill>
          <a:latin typeface="Georgia"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90191C"/>
          </a:solidFill>
          <a:latin typeface="Georgia"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90191C"/>
          </a:solidFill>
          <a:latin typeface="Georgia"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90191C"/>
          </a:solidFill>
          <a:latin typeface="Georgi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4" Type="http://schemas.microsoft.com/office/2007/relationships/hdphoto" Target="../media/hdphoto2.wdp"/><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0.png"/><Relationship Id="rId5"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1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microsoft.com/office/2007/relationships/hdphoto" Target="../media/hdphoto1.wdp"/><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4"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6"/>
          <p:cNvSpPr/>
          <p:nvPr/>
        </p:nvSpPr>
        <p:spPr>
          <a:xfrm>
            <a:off x="0" y="5524500"/>
            <a:ext cx="9144000" cy="1333500"/>
          </a:xfrm>
          <a:prstGeom prst="rect">
            <a:avLst/>
          </a:prstGeom>
          <a:solidFill>
            <a:srgbClr val="90191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8" name="TextBox 6"/>
          <p:cNvSpPr txBox="1">
            <a:spLocks noChangeArrowheads="1"/>
          </p:cNvSpPr>
          <p:nvPr/>
        </p:nvSpPr>
        <p:spPr bwMode="auto">
          <a:xfrm>
            <a:off x="0" y="2895600"/>
            <a:ext cx="9144000" cy="2554545"/>
          </a:xfrm>
          <a:prstGeom prst="rect">
            <a:avLst/>
          </a:prstGeom>
          <a:noFill/>
          <a:ln w="9525">
            <a:noFill/>
            <a:miter lim="800000"/>
            <a:headEnd/>
            <a:tailEnd/>
          </a:ln>
        </p:spPr>
        <p:txBody>
          <a:bodyPr>
            <a:spAutoFit/>
          </a:bodyPr>
          <a:lstStyle/>
          <a:p>
            <a:pPr algn="ctr"/>
            <a:r>
              <a:rPr lang="en-US" sz="8000" dirty="0">
                <a:solidFill>
                  <a:srgbClr val="90191C"/>
                </a:solidFill>
                <a:latin typeface="Georgia" pitchFamily="18" charset="0"/>
              </a:rPr>
              <a:t>Write on </a:t>
            </a:r>
            <a:r>
              <a:rPr lang="en-US" sz="8000" dirty="0" smtClean="0">
                <a:solidFill>
                  <a:srgbClr val="90191C"/>
                </a:solidFill>
                <a:latin typeface="Georgia" pitchFamily="18" charset="0"/>
              </a:rPr>
              <a:t>target</a:t>
            </a:r>
            <a:r>
              <a:rPr lang="en-US" sz="8000" dirty="0" smtClean="0">
                <a:solidFill>
                  <a:srgbClr val="90191C"/>
                </a:solidFill>
                <a:latin typeface="Georgia" pitchFamily="18" charset="0"/>
              </a:rPr>
              <a:t>:  Personal Writing</a:t>
            </a:r>
            <a:endParaRPr lang="en-US" sz="8000" dirty="0">
              <a:solidFill>
                <a:srgbClr val="90191C"/>
              </a:solidFill>
              <a:latin typeface="Georgia" pitchFamily="18" charset="0"/>
            </a:endParaRPr>
          </a:p>
        </p:txBody>
      </p:sp>
      <p:pic>
        <p:nvPicPr>
          <p:cNvPr id="4099" name="Picture 3"/>
          <p:cNvPicPr>
            <a:picLocks noChangeAspect="1" noChangeArrowheads="1"/>
          </p:cNvPicPr>
          <p:nvPr/>
        </p:nvPicPr>
        <p:blipFill>
          <a:blip r:embed="rId3" cstate="print"/>
          <a:srcRect b="39577"/>
          <a:stretch>
            <a:fillRect/>
          </a:stretch>
        </p:blipFill>
        <p:spPr bwMode="auto">
          <a:xfrm>
            <a:off x="2286000" y="457200"/>
            <a:ext cx="3924300" cy="2590800"/>
          </a:xfrm>
          <a:prstGeom prst="rect">
            <a:avLst/>
          </a:prstGeom>
          <a:noFill/>
          <a:ln w="9525">
            <a:noFill/>
            <a:miter lim="800000"/>
            <a:headEnd/>
            <a:tailEnd/>
          </a:ln>
        </p:spPr>
      </p:pic>
      <p:sp>
        <p:nvSpPr>
          <p:cNvPr id="4100" name="TextBox 8"/>
          <p:cNvSpPr txBox="1">
            <a:spLocks noChangeArrowheads="1"/>
          </p:cNvSpPr>
          <p:nvPr/>
        </p:nvSpPr>
        <p:spPr bwMode="auto">
          <a:xfrm>
            <a:off x="5715000" y="5886271"/>
            <a:ext cx="3352800" cy="923330"/>
          </a:xfrm>
          <a:prstGeom prst="rect">
            <a:avLst/>
          </a:prstGeom>
          <a:noFill/>
          <a:ln w="9525">
            <a:noFill/>
            <a:miter lim="800000"/>
            <a:headEnd/>
            <a:tailEnd/>
          </a:ln>
        </p:spPr>
        <p:txBody>
          <a:bodyPr wrap="square">
            <a:spAutoFit/>
          </a:bodyPr>
          <a:lstStyle/>
          <a:p>
            <a:pPr algn="r"/>
            <a:r>
              <a:rPr lang="en-US" dirty="0" smtClean="0">
                <a:solidFill>
                  <a:schemeClr val="bg1"/>
                </a:solidFill>
                <a:latin typeface="Georgia" pitchFamily="18" charset="0"/>
              </a:rPr>
              <a:t>Mrs. Karen M. Adrian</a:t>
            </a:r>
          </a:p>
          <a:p>
            <a:pPr algn="r"/>
            <a:r>
              <a:rPr lang="en-US" dirty="0" smtClean="0">
                <a:solidFill>
                  <a:schemeClr val="bg1"/>
                </a:solidFill>
                <a:latin typeface="Georgia" pitchFamily="18" charset="0"/>
              </a:rPr>
              <a:t>East  Hartford Adult Education</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14" name="Straight Connector 13"/>
          <p:cNvCxnSpPr/>
          <p:nvPr/>
        </p:nvCxnSpPr>
        <p:spPr>
          <a:xfrm rot="10800000">
            <a:off x="2895600" y="1143000"/>
            <a:ext cx="1981200" cy="609600"/>
          </a:xfrm>
          <a:prstGeom prst="line">
            <a:avLst/>
          </a:prstGeom>
          <a:ln>
            <a:solidFill>
              <a:srgbClr val="90191C"/>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00600" y="990600"/>
            <a:ext cx="381000" cy="228600"/>
          </a:xfrm>
          <a:prstGeom prst="line">
            <a:avLst/>
          </a:prstGeom>
          <a:ln>
            <a:solidFill>
              <a:srgbClr val="90191C"/>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5791200" y="990600"/>
            <a:ext cx="533400" cy="304800"/>
          </a:xfrm>
          <a:prstGeom prst="line">
            <a:avLst/>
          </a:prstGeom>
          <a:ln>
            <a:solidFill>
              <a:srgbClr val="90191C"/>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0800000" flipV="1">
            <a:off x="1676400" y="4953000"/>
            <a:ext cx="3581400" cy="1066800"/>
          </a:xfrm>
          <a:prstGeom prst="line">
            <a:avLst/>
          </a:prstGeom>
          <a:ln>
            <a:solidFill>
              <a:srgbClr val="90191C"/>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4953000" y="5486400"/>
            <a:ext cx="990600" cy="228600"/>
          </a:xfrm>
          <a:prstGeom prst="line">
            <a:avLst/>
          </a:prstGeom>
          <a:ln>
            <a:solidFill>
              <a:srgbClr val="90191C"/>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248400" y="5105400"/>
            <a:ext cx="762000" cy="533400"/>
          </a:xfrm>
          <a:prstGeom prst="line">
            <a:avLst/>
          </a:prstGeom>
          <a:ln>
            <a:solidFill>
              <a:srgbClr val="90191C"/>
            </a:solidFill>
          </a:ln>
        </p:spPr>
        <p:style>
          <a:lnRef idx="1">
            <a:schemeClr val="accent1"/>
          </a:lnRef>
          <a:fillRef idx="0">
            <a:schemeClr val="accent1"/>
          </a:fillRef>
          <a:effectRef idx="0">
            <a:schemeClr val="accent1"/>
          </a:effectRef>
          <a:fontRef idx="minor">
            <a:schemeClr val="tx1"/>
          </a:fontRef>
        </p:style>
      </p:cxnSp>
      <p:sp>
        <p:nvSpPr>
          <p:cNvPr id="4104" name="TextBox 25"/>
          <p:cNvSpPr txBox="1">
            <a:spLocks noChangeArrowheads="1"/>
          </p:cNvSpPr>
          <p:nvPr/>
        </p:nvSpPr>
        <p:spPr bwMode="auto">
          <a:xfrm>
            <a:off x="6324600" y="304800"/>
            <a:ext cx="2133600" cy="923925"/>
          </a:xfrm>
          <a:prstGeom prst="rect">
            <a:avLst/>
          </a:prstGeom>
          <a:noFill/>
          <a:ln w="9525">
            <a:noFill/>
            <a:miter lim="800000"/>
            <a:headEnd/>
            <a:tailEnd/>
          </a:ln>
        </p:spPr>
        <p:txBody>
          <a:bodyPr>
            <a:prstTxWarp prst="textNoShape">
              <a:avLst/>
            </a:prstTxWarp>
            <a:spAutoFit/>
          </a:bodyPr>
          <a:lstStyle/>
          <a:p>
            <a:r>
              <a:rPr lang="en-US">
                <a:latin typeface="Calibri" charset="0"/>
              </a:rPr>
              <a:t>3 </a:t>
            </a:r>
          </a:p>
          <a:p>
            <a:r>
              <a:rPr lang="en-US">
                <a:latin typeface="Calibri" charset="0"/>
              </a:rPr>
              <a:t>Barbeques in the backyard</a:t>
            </a:r>
          </a:p>
        </p:txBody>
      </p:sp>
      <p:sp>
        <p:nvSpPr>
          <p:cNvPr id="4105" name="TextBox 26"/>
          <p:cNvSpPr txBox="1">
            <a:spLocks noChangeArrowheads="1"/>
          </p:cNvSpPr>
          <p:nvPr/>
        </p:nvSpPr>
        <p:spPr bwMode="auto">
          <a:xfrm>
            <a:off x="3886200" y="0"/>
            <a:ext cx="2286000" cy="923925"/>
          </a:xfrm>
          <a:prstGeom prst="rect">
            <a:avLst/>
          </a:prstGeom>
          <a:noFill/>
          <a:ln w="9525">
            <a:noFill/>
            <a:miter lim="800000"/>
            <a:headEnd/>
            <a:tailEnd/>
          </a:ln>
        </p:spPr>
        <p:txBody>
          <a:bodyPr>
            <a:prstTxWarp prst="textNoShape">
              <a:avLst/>
            </a:prstTxWarp>
            <a:spAutoFit/>
          </a:bodyPr>
          <a:lstStyle/>
          <a:p>
            <a:r>
              <a:rPr lang="en-US">
                <a:latin typeface="Calibri" charset="0"/>
              </a:rPr>
              <a:t>3</a:t>
            </a:r>
          </a:p>
          <a:p>
            <a:r>
              <a:rPr lang="en-US">
                <a:latin typeface="Calibri" charset="0"/>
              </a:rPr>
              <a:t>See my brothers and sisters more often</a:t>
            </a:r>
          </a:p>
        </p:txBody>
      </p:sp>
      <p:sp>
        <p:nvSpPr>
          <p:cNvPr id="4106" name="TextBox 27"/>
          <p:cNvSpPr txBox="1">
            <a:spLocks noChangeArrowheads="1"/>
          </p:cNvSpPr>
          <p:nvPr/>
        </p:nvSpPr>
        <p:spPr bwMode="auto">
          <a:xfrm>
            <a:off x="1371600" y="228600"/>
            <a:ext cx="1905000" cy="1200150"/>
          </a:xfrm>
          <a:prstGeom prst="rect">
            <a:avLst/>
          </a:prstGeom>
          <a:noFill/>
          <a:ln w="9525">
            <a:noFill/>
            <a:miter lim="800000"/>
            <a:headEnd/>
            <a:tailEnd/>
          </a:ln>
        </p:spPr>
        <p:txBody>
          <a:bodyPr>
            <a:prstTxWarp prst="textNoShape">
              <a:avLst/>
            </a:prstTxWarp>
            <a:spAutoFit/>
          </a:bodyPr>
          <a:lstStyle/>
          <a:p>
            <a:r>
              <a:rPr lang="en-US">
                <a:latin typeface="Calibri" charset="0"/>
              </a:rPr>
              <a:t>3 </a:t>
            </a:r>
          </a:p>
          <a:p>
            <a:r>
              <a:rPr lang="en-US">
                <a:latin typeface="Calibri" charset="0"/>
              </a:rPr>
              <a:t>go on vacation to Disneyland and to the beach</a:t>
            </a:r>
          </a:p>
        </p:txBody>
      </p:sp>
      <p:sp>
        <p:nvSpPr>
          <p:cNvPr id="4107" name="TextBox 28"/>
          <p:cNvSpPr txBox="1">
            <a:spLocks noChangeArrowheads="1"/>
          </p:cNvSpPr>
          <p:nvPr/>
        </p:nvSpPr>
        <p:spPr bwMode="auto">
          <a:xfrm>
            <a:off x="304800" y="5864225"/>
            <a:ext cx="1981200" cy="646113"/>
          </a:xfrm>
          <a:prstGeom prst="rect">
            <a:avLst/>
          </a:prstGeom>
          <a:noFill/>
          <a:ln w="9525">
            <a:noFill/>
            <a:miter lim="800000"/>
            <a:headEnd/>
            <a:tailEnd/>
          </a:ln>
        </p:spPr>
        <p:txBody>
          <a:bodyPr>
            <a:prstTxWarp prst="textNoShape">
              <a:avLst/>
            </a:prstTxWarp>
            <a:spAutoFit/>
          </a:bodyPr>
          <a:lstStyle/>
          <a:p>
            <a:r>
              <a:rPr lang="en-US">
                <a:latin typeface="Calibri" charset="0"/>
              </a:rPr>
              <a:t>3 stay up late and sleep in</a:t>
            </a:r>
          </a:p>
        </p:txBody>
      </p:sp>
      <p:sp>
        <p:nvSpPr>
          <p:cNvPr id="4108" name="TextBox 30"/>
          <p:cNvSpPr txBox="1">
            <a:spLocks noChangeArrowheads="1"/>
          </p:cNvSpPr>
          <p:nvPr/>
        </p:nvSpPr>
        <p:spPr bwMode="auto">
          <a:xfrm>
            <a:off x="3124200" y="6019800"/>
            <a:ext cx="3733800" cy="646113"/>
          </a:xfrm>
          <a:prstGeom prst="rect">
            <a:avLst/>
          </a:prstGeom>
          <a:noFill/>
          <a:ln w="9525">
            <a:noFill/>
            <a:miter lim="800000"/>
            <a:headEnd/>
            <a:tailEnd/>
          </a:ln>
        </p:spPr>
        <p:txBody>
          <a:bodyPr>
            <a:prstTxWarp prst="textNoShape">
              <a:avLst/>
            </a:prstTxWarp>
            <a:spAutoFit/>
          </a:bodyPr>
          <a:lstStyle/>
          <a:p>
            <a:r>
              <a:rPr lang="en-US">
                <a:latin typeface="Calibri" charset="0"/>
              </a:rPr>
              <a:t>3 more time to do pleasure reading</a:t>
            </a:r>
          </a:p>
          <a:p>
            <a:endParaRPr lang="en-US">
              <a:latin typeface="Calibri" charset="0"/>
            </a:endParaRPr>
          </a:p>
        </p:txBody>
      </p:sp>
      <p:sp>
        <p:nvSpPr>
          <p:cNvPr id="4109" name="TextBox 31"/>
          <p:cNvSpPr txBox="1">
            <a:spLocks noChangeArrowheads="1"/>
          </p:cNvSpPr>
          <p:nvPr/>
        </p:nvSpPr>
        <p:spPr bwMode="auto">
          <a:xfrm>
            <a:off x="7086600" y="5181600"/>
            <a:ext cx="2057400" cy="923925"/>
          </a:xfrm>
          <a:prstGeom prst="rect">
            <a:avLst/>
          </a:prstGeom>
          <a:noFill/>
          <a:ln w="9525">
            <a:noFill/>
            <a:miter lim="800000"/>
            <a:headEnd/>
            <a:tailEnd/>
          </a:ln>
        </p:spPr>
        <p:txBody>
          <a:bodyPr>
            <a:prstTxWarp prst="textNoShape">
              <a:avLst/>
            </a:prstTxWarp>
            <a:spAutoFit/>
          </a:bodyPr>
          <a:lstStyle/>
          <a:p>
            <a:r>
              <a:rPr lang="en-US">
                <a:latin typeface="Calibri" charset="0"/>
              </a:rPr>
              <a:t>3 </a:t>
            </a:r>
          </a:p>
          <a:p>
            <a:r>
              <a:rPr lang="en-US">
                <a:latin typeface="Calibri" charset="0"/>
              </a:rPr>
              <a:t>catch up on movies I missed</a:t>
            </a:r>
          </a:p>
        </p:txBody>
      </p:sp>
      <p:sp>
        <p:nvSpPr>
          <p:cNvPr id="4110" name="TextBox 18"/>
          <p:cNvSpPr txBox="1">
            <a:spLocks noChangeArrowheads="1"/>
          </p:cNvSpPr>
          <p:nvPr/>
        </p:nvSpPr>
        <p:spPr bwMode="auto">
          <a:xfrm>
            <a:off x="304800" y="2514600"/>
            <a:ext cx="3810000" cy="1200150"/>
          </a:xfrm>
          <a:prstGeom prst="rect">
            <a:avLst/>
          </a:prstGeom>
          <a:noFill/>
          <a:ln w="9525">
            <a:noFill/>
            <a:miter lim="800000"/>
            <a:headEnd/>
            <a:tailEnd/>
          </a:ln>
        </p:spPr>
        <p:txBody>
          <a:bodyPr>
            <a:prstTxWarp prst="textNoShape">
              <a:avLst/>
            </a:prstTxWarp>
            <a:spAutoFit/>
          </a:bodyPr>
          <a:lstStyle/>
          <a:p>
            <a:r>
              <a:rPr lang="en-US" sz="3600" dirty="0">
                <a:solidFill>
                  <a:srgbClr val="90191C"/>
                </a:solidFill>
                <a:latin typeface="Arial Black" charset="0"/>
              </a:rPr>
              <a:t>Spider Diagram</a:t>
            </a:r>
          </a:p>
        </p:txBody>
      </p:sp>
      <p:sp>
        <p:nvSpPr>
          <p:cNvPr id="4111" name="TextBox 20"/>
          <p:cNvSpPr txBox="1">
            <a:spLocks noChangeArrowheads="1"/>
          </p:cNvSpPr>
          <p:nvPr/>
        </p:nvSpPr>
        <p:spPr bwMode="auto">
          <a:xfrm>
            <a:off x="4724400" y="2743200"/>
            <a:ext cx="1752600" cy="646113"/>
          </a:xfrm>
          <a:prstGeom prst="rect">
            <a:avLst/>
          </a:prstGeom>
          <a:noFill/>
          <a:ln w="9525">
            <a:noFill/>
            <a:miter lim="800000"/>
            <a:headEnd/>
            <a:tailEnd/>
          </a:ln>
        </p:spPr>
        <p:txBody>
          <a:bodyPr>
            <a:prstTxWarp prst="textNoShape">
              <a:avLst/>
            </a:prstTxWarp>
            <a:spAutoFit/>
          </a:bodyPr>
          <a:lstStyle/>
          <a:p>
            <a:r>
              <a:rPr lang="en-US">
                <a:latin typeface="Calibri" charset="0"/>
              </a:rPr>
              <a:t>Summertime</a:t>
            </a:r>
          </a:p>
          <a:p>
            <a:r>
              <a:rPr lang="en-US">
                <a:latin typeface="Calibri" charset="0"/>
              </a:rPr>
              <a:t>              1</a:t>
            </a:r>
          </a:p>
        </p:txBody>
      </p:sp>
      <p:cxnSp>
        <p:nvCxnSpPr>
          <p:cNvPr id="25" name="Straight Connector 24"/>
          <p:cNvCxnSpPr/>
          <p:nvPr/>
        </p:nvCxnSpPr>
        <p:spPr>
          <a:xfrm rot="5400000">
            <a:off x="5029200" y="3962400"/>
            <a:ext cx="1219200" cy="0"/>
          </a:xfrm>
          <a:prstGeom prst="line">
            <a:avLst/>
          </a:prstGeom>
          <a:ln>
            <a:solidFill>
              <a:srgbClr val="90191C"/>
            </a:solidFill>
          </a:ln>
        </p:spPr>
        <p:style>
          <a:lnRef idx="1">
            <a:schemeClr val="accent1"/>
          </a:lnRef>
          <a:fillRef idx="0">
            <a:schemeClr val="accent1"/>
          </a:fillRef>
          <a:effectRef idx="0">
            <a:schemeClr val="accent1"/>
          </a:effectRef>
          <a:fontRef idx="minor">
            <a:schemeClr val="tx1"/>
          </a:fontRef>
        </p:style>
      </p:cxnSp>
      <p:sp>
        <p:nvSpPr>
          <p:cNvPr id="4113" name="TextBox 32"/>
          <p:cNvSpPr txBox="1">
            <a:spLocks noChangeArrowheads="1"/>
          </p:cNvSpPr>
          <p:nvPr/>
        </p:nvSpPr>
        <p:spPr bwMode="auto">
          <a:xfrm>
            <a:off x="5257800" y="4495800"/>
            <a:ext cx="1676400" cy="646113"/>
          </a:xfrm>
          <a:prstGeom prst="rect">
            <a:avLst/>
          </a:prstGeom>
          <a:noFill/>
          <a:ln w="9525">
            <a:noFill/>
            <a:miter lim="800000"/>
            <a:headEnd/>
            <a:tailEnd/>
          </a:ln>
        </p:spPr>
        <p:txBody>
          <a:bodyPr>
            <a:prstTxWarp prst="textNoShape">
              <a:avLst/>
            </a:prstTxWarp>
            <a:spAutoFit/>
          </a:bodyPr>
          <a:lstStyle/>
          <a:p>
            <a:r>
              <a:rPr lang="en-US">
                <a:latin typeface="Calibri" charset="0"/>
              </a:rPr>
              <a:t>2 </a:t>
            </a:r>
          </a:p>
          <a:p>
            <a:r>
              <a:rPr lang="en-US">
                <a:latin typeface="Calibri" charset="0"/>
              </a:rPr>
              <a:t>Daily routine</a:t>
            </a:r>
          </a:p>
        </p:txBody>
      </p:sp>
      <p:sp>
        <p:nvSpPr>
          <p:cNvPr id="4114" name="TextBox 37"/>
          <p:cNvSpPr txBox="1">
            <a:spLocks noChangeArrowheads="1"/>
          </p:cNvSpPr>
          <p:nvPr/>
        </p:nvSpPr>
        <p:spPr bwMode="auto">
          <a:xfrm>
            <a:off x="5257800" y="1219200"/>
            <a:ext cx="1295400" cy="646113"/>
          </a:xfrm>
          <a:prstGeom prst="rect">
            <a:avLst/>
          </a:prstGeom>
          <a:noFill/>
          <a:ln w="9525">
            <a:noFill/>
            <a:miter lim="800000"/>
            <a:headEnd/>
            <a:tailEnd/>
          </a:ln>
        </p:spPr>
        <p:txBody>
          <a:bodyPr>
            <a:prstTxWarp prst="textNoShape">
              <a:avLst/>
            </a:prstTxWarp>
            <a:spAutoFit/>
          </a:bodyPr>
          <a:lstStyle/>
          <a:p>
            <a:r>
              <a:rPr lang="en-US">
                <a:latin typeface="Calibri" charset="0"/>
              </a:rPr>
              <a:t>2 </a:t>
            </a:r>
          </a:p>
          <a:p>
            <a:r>
              <a:rPr lang="en-US">
                <a:latin typeface="Calibri" charset="0"/>
              </a:rPr>
              <a:t>Family</a:t>
            </a:r>
          </a:p>
        </p:txBody>
      </p:sp>
      <p:cxnSp>
        <p:nvCxnSpPr>
          <p:cNvPr id="48" name="Straight Connector 47"/>
          <p:cNvCxnSpPr>
            <a:stCxn id="4111" idx="0"/>
          </p:cNvCxnSpPr>
          <p:nvPr/>
        </p:nvCxnSpPr>
        <p:spPr>
          <a:xfrm rot="5400000" flipH="1" flipV="1">
            <a:off x="5162550" y="2266950"/>
            <a:ext cx="914400" cy="38100"/>
          </a:xfrm>
          <a:prstGeom prst="line">
            <a:avLst/>
          </a:prstGeom>
          <a:ln>
            <a:solidFill>
              <a:srgbClr val="90191C"/>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2667000" y="533401"/>
            <a:ext cx="3733800" cy="938719"/>
          </a:xfrm>
          <a:prstGeom prst="rect">
            <a:avLst/>
          </a:prstGeom>
        </p:spPr>
        <p:txBody>
          <a:bodyPr wrap="square">
            <a:spAutoFit/>
          </a:bodyPr>
          <a:lstStyle/>
          <a:p>
            <a:r>
              <a:rPr lang="en-US" sz="5500" dirty="0" smtClean="0">
                <a:solidFill>
                  <a:srgbClr val="90191C"/>
                </a:solidFill>
                <a:latin typeface="Georgia" pitchFamily="18" charset="0"/>
              </a:rPr>
              <a:t>Outlining</a:t>
            </a:r>
            <a:endParaRPr lang="en-US" sz="5500" dirty="0">
              <a:solidFill>
                <a:srgbClr val="90191C"/>
              </a:solidFill>
              <a:latin typeface="Georgia" pitchFamily="18" charset="0"/>
            </a:endParaRPr>
          </a:p>
        </p:txBody>
      </p:sp>
      <p:pic>
        <p:nvPicPr>
          <p:cNvPr id="3" name="Picture 2" descr="NotesOutline.png"/>
          <p:cNvPicPr>
            <a:picLocks noChangeAspect="1"/>
          </p:cNvPicPr>
          <p:nvPr/>
        </p:nvPicPr>
        <p:blipFill>
          <a:blip r:embed="rId2"/>
          <a:stretch>
            <a:fillRect/>
          </a:stretch>
        </p:blipFill>
        <p:spPr>
          <a:xfrm>
            <a:off x="4800600" y="1600200"/>
            <a:ext cx="3733800" cy="4853941"/>
          </a:xfrm>
          <a:prstGeom prst="rect">
            <a:avLst/>
          </a:prstGeom>
        </p:spPr>
      </p:pic>
      <p:sp>
        <p:nvSpPr>
          <p:cNvPr id="4" name="TextBox 3"/>
          <p:cNvSpPr txBox="1"/>
          <p:nvPr/>
        </p:nvSpPr>
        <p:spPr>
          <a:xfrm>
            <a:off x="457200" y="1447800"/>
            <a:ext cx="4191000" cy="5324535"/>
          </a:xfrm>
          <a:prstGeom prst="rect">
            <a:avLst/>
          </a:prstGeom>
          <a:noFill/>
        </p:spPr>
        <p:txBody>
          <a:bodyPr wrap="square" rtlCol="0">
            <a:spAutoFit/>
          </a:bodyPr>
          <a:lstStyle/>
          <a:p>
            <a:r>
              <a:rPr lang="en-US" sz="2000" dirty="0" smtClean="0">
                <a:solidFill>
                  <a:srgbClr val="90191C"/>
                </a:solidFill>
              </a:rPr>
              <a:t>This format is useful when you are taking notes on one subject at a time, or when you are trying to organize something into different categories. You would start with an initial </a:t>
            </a:r>
            <a:r>
              <a:rPr lang="en-US" sz="2000" dirty="0" smtClean="0">
                <a:solidFill>
                  <a:srgbClr val="90191C"/>
                </a:solidFill>
              </a:rPr>
              <a:t>topic like this:</a:t>
            </a:r>
          </a:p>
          <a:p>
            <a:pPr>
              <a:buFont typeface="Wingdings" charset="2"/>
              <a:buChar char="ü"/>
            </a:pPr>
            <a:r>
              <a:rPr lang="en-US" sz="2000" dirty="0" smtClean="0">
                <a:solidFill>
                  <a:srgbClr val="90191C"/>
                </a:solidFill>
              </a:rPr>
              <a:t>How to take notes</a:t>
            </a:r>
          </a:p>
          <a:p>
            <a:r>
              <a:rPr lang="en-US" sz="2000" dirty="0" smtClean="0">
                <a:solidFill>
                  <a:srgbClr val="90191C"/>
                </a:solidFill>
              </a:rPr>
              <a:t>Then </a:t>
            </a:r>
            <a:r>
              <a:rPr lang="en-US" sz="2000" dirty="0" smtClean="0">
                <a:solidFill>
                  <a:srgbClr val="90191C"/>
                </a:solidFill>
              </a:rPr>
              <a:t>you would add the subject that had to do with taking </a:t>
            </a:r>
            <a:r>
              <a:rPr lang="en-US" sz="2000" dirty="0" smtClean="0">
                <a:solidFill>
                  <a:srgbClr val="90191C"/>
                </a:solidFill>
              </a:rPr>
              <a:t>notes</a:t>
            </a:r>
          </a:p>
          <a:p>
            <a:pPr>
              <a:buFont typeface="Wingdings" charset="2"/>
              <a:buChar char="ü"/>
            </a:pPr>
            <a:r>
              <a:rPr lang="en-US" sz="2000" dirty="0" smtClean="0">
                <a:solidFill>
                  <a:srgbClr val="90191C"/>
                </a:solidFill>
              </a:rPr>
              <a:t>How </a:t>
            </a:r>
            <a:r>
              <a:rPr lang="en-US" sz="2000" dirty="0" smtClean="0">
                <a:solidFill>
                  <a:srgbClr val="90191C"/>
                </a:solidFill>
              </a:rPr>
              <a:t>to take </a:t>
            </a:r>
            <a:r>
              <a:rPr lang="en-US" sz="2000" dirty="0" smtClean="0">
                <a:solidFill>
                  <a:srgbClr val="90191C"/>
                </a:solidFill>
              </a:rPr>
              <a:t>notes</a:t>
            </a:r>
          </a:p>
          <a:p>
            <a:pPr>
              <a:buFont typeface="Wingdings" charset="2"/>
              <a:buChar char="ü"/>
            </a:pPr>
            <a:r>
              <a:rPr lang="en-US" sz="2000" dirty="0" smtClean="0">
                <a:solidFill>
                  <a:srgbClr val="90191C"/>
                </a:solidFill>
              </a:rPr>
              <a:t>Methods </a:t>
            </a:r>
            <a:r>
              <a:rPr lang="en-US" sz="2000" dirty="0" smtClean="0">
                <a:solidFill>
                  <a:srgbClr val="90191C"/>
                </a:solidFill>
              </a:rPr>
              <a:t>for organizing </a:t>
            </a:r>
            <a:r>
              <a:rPr lang="en-US" sz="2000" dirty="0" smtClean="0">
                <a:solidFill>
                  <a:srgbClr val="90191C"/>
                </a:solidFill>
              </a:rPr>
              <a:t>notes</a:t>
            </a:r>
          </a:p>
          <a:p>
            <a:pPr>
              <a:buFont typeface="Wingdings" charset="2"/>
              <a:buChar char="ü"/>
            </a:pPr>
            <a:r>
              <a:rPr lang="en-US" sz="2000" dirty="0" smtClean="0">
                <a:solidFill>
                  <a:srgbClr val="90191C"/>
                </a:solidFill>
              </a:rPr>
              <a:t>How </a:t>
            </a:r>
            <a:r>
              <a:rPr lang="en-US" sz="2000" dirty="0" smtClean="0">
                <a:solidFill>
                  <a:srgbClr val="90191C"/>
                </a:solidFill>
              </a:rPr>
              <a:t>to keep notes </a:t>
            </a:r>
            <a:r>
              <a:rPr lang="en-US" sz="2000" dirty="0" smtClean="0">
                <a:solidFill>
                  <a:srgbClr val="90191C"/>
                </a:solidFill>
              </a:rPr>
              <a:t>concise</a:t>
            </a:r>
          </a:p>
          <a:p>
            <a:pPr>
              <a:buFont typeface="Wingdings" charset="2"/>
              <a:buChar char="ü"/>
            </a:pPr>
            <a:r>
              <a:rPr lang="en-US" sz="2000" dirty="0" smtClean="0">
                <a:solidFill>
                  <a:srgbClr val="90191C"/>
                </a:solidFill>
              </a:rPr>
              <a:t>How </a:t>
            </a:r>
            <a:r>
              <a:rPr lang="en-US" sz="2000" dirty="0" smtClean="0">
                <a:solidFill>
                  <a:srgbClr val="90191C"/>
                </a:solidFill>
              </a:rPr>
              <a:t>to make notes memorable/easy to </a:t>
            </a:r>
            <a:r>
              <a:rPr lang="en-US" sz="2000" dirty="0" smtClean="0">
                <a:solidFill>
                  <a:srgbClr val="90191C"/>
                </a:solidFill>
              </a:rPr>
              <a:t>recall</a:t>
            </a:r>
          </a:p>
          <a:p>
            <a:r>
              <a:rPr lang="en-US" sz="2000" dirty="0" smtClean="0">
                <a:solidFill>
                  <a:srgbClr val="90191C"/>
                </a:solidFill>
              </a:rPr>
              <a:t>For </a:t>
            </a:r>
            <a:r>
              <a:rPr lang="en-US" sz="2000" dirty="0" smtClean="0">
                <a:solidFill>
                  <a:srgbClr val="90191C"/>
                </a:solidFill>
              </a:rPr>
              <a:t>each of these subjects you would add more subjects that stemmed from them</a:t>
            </a:r>
            <a:endParaRPr lang="en-US" sz="2000" dirty="0">
              <a:solidFill>
                <a:srgbClr val="90191C"/>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nvSpPr>
        <p:spPr>
          <a:xfrm>
            <a:off x="1219200" y="457200"/>
            <a:ext cx="7543800" cy="938719"/>
          </a:xfrm>
          <a:prstGeom prst="rect">
            <a:avLst/>
          </a:prstGeom>
          <a:noFill/>
        </p:spPr>
        <p:txBody>
          <a:bodyPr wrap="square" rtlCol="0">
            <a:spAutoFit/>
          </a:bodyPr>
          <a:lstStyle/>
          <a:p>
            <a:r>
              <a:rPr lang="en-US" sz="5500" dirty="0" smtClean="0">
                <a:solidFill>
                  <a:srgbClr val="90191C"/>
                </a:solidFill>
                <a:latin typeface="Georgia"/>
              </a:rPr>
              <a:t>Comparison Columns</a:t>
            </a:r>
            <a:endParaRPr lang="en-US" sz="5500" dirty="0">
              <a:solidFill>
                <a:srgbClr val="90191C"/>
              </a:solidFill>
              <a:latin typeface="Georgia"/>
            </a:endParaRPr>
          </a:p>
        </p:txBody>
      </p:sp>
      <p:graphicFrame>
        <p:nvGraphicFramePr>
          <p:cNvPr id="4" name="Table 3"/>
          <p:cNvGraphicFramePr>
            <a:graphicFrameLocks noGrp="1"/>
          </p:cNvGraphicFramePr>
          <p:nvPr/>
        </p:nvGraphicFramePr>
        <p:xfrm>
          <a:off x="1524000" y="1752600"/>
          <a:ext cx="6096000" cy="3962400"/>
        </p:xfrm>
        <a:graphic>
          <a:graphicData uri="http://schemas.openxmlformats.org/drawingml/2006/table">
            <a:tbl>
              <a:tblPr firstRow="1" bandRow="1">
                <a:tableStyleId>{5C22544A-7EE6-4342-B048-85BDC9FD1C3A}</a:tableStyleId>
              </a:tblPr>
              <a:tblGrid>
                <a:gridCol w="3048000"/>
                <a:gridCol w="3048000"/>
              </a:tblGrid>
              <a:tr h="990600">
                <a:tc>
                  <a:txBody>
                    <a:bodyPr/>
                    <a:lstStyle/>
                    <a:p>
                      <a:r>
                        <a:rPr lang="en-US" sz="2200" dirty="0" smtClean="0"/>
                        <a:t>TOPIC #1</a:t>
                      </a:r>
                      <a:endParaRPr lang="en-US" sz="2200" dirty="0"/>
                    </a:p>
                  </a:txBody>
                  <a:tcPr/>
                </a:tc>
                <a:tc>
                  <a:txBody>
                    <a:bodyPr/>
                    <a:lstStyle/>
                    <a:p>
                      <a:r>
                        <a:rPr lang="en-US" sz="2200" dirty="0" smtClean="0"/>
                        <a:t>TOPIC #2</a:t>
                      </a:r>
                      <a:endParaRPr lang="en-US" sz="2200" dirty="0"/>
                    </a:p>
                  </a:txBody>
                  <a:tcPr/>
                </a:tc>
              </a:tr>
              <a:tr h="990600">
                <a:tc>
                  <a:txBody>
                    <a:bodyPr/>
                    <a:lstStyle/>
                    <a:p>
                      <a:r>
                        <a:rPr lang="en-US" dirty="0" smtClean="0"/>
                        <a:t>General</a:t>
                      </a:r>
                      <a:r>
                        <a:rPr lang="en-US" baseline="0" dirty="0" smtClean="0"/>
                        <a:t> Characteristics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General</a:t>
                      </a:r>
                      <a:r>
                        <a:rPr lang="en-US" baseline="0" dirty="0" smtClean="0"/>
                        <a:t> Characteristics</a:t>
                      </a:r>
                      <a:endParaRPr lang="en-US" dirty="0" smtClean="0"/>
                    </a:p>
                    <a:p>
                      <a:endParaRPr lang="en-US" dirty="0"/>
                    </a:p>
                  </a:txBody>
                  <a:tcPr/>
                </a:tc>
              </a:tr>
              <a:tr h="990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Specific </a:t>
                      </a:r>
                      <a:r>
                        <a:rPr lang="en-US" baseline="0" dirty="0" smtClean="0"/>
                        <a:t>Characteristics</a:t>
                      </a:r>
                      <a:endParaRPr lang="en-US"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Specific </a:t>
                      </a:r>
                      <a:r>
                        <a:rPr lang="en-US" baseline="0" dirty="0" smtClean="0"/>
                        <a:t>Characteristics</a:t>
                      </a:r>
                      <a:endParaRPr lang="en-US" dirty="0" smtClean="0"/>
                    </a:p>
                    <a:p>
                      <a:endParaRPr lang="en-US" dirty="0"/>
                    </a:p>
                  </a:txBody>
                  <a:tcPr/>
                </a:tc>
              </a:tr>
              <a:tr h="990600">
                <a:tc>
                  <a:txBody>
                    <a:bodyPr/>
                    <a:lstStyle/>
                    <a:p>
                      <a:r>
                        <a:rPr lang="en-US" dirty="0" smtClean="0"/>
                        <a:t>Differences &amp; Similarities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Differences &amp; Similarities</a:t>
                      </a:r>
                    </a:p>
                    <a:p>
                      <a:endParaRPr lang="en-US" dirty="0"/>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grayscl/>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267200" y="2628"/>
            <a:ext cx="6832587" cy="6858000"/>
          </a:xfrm>
          <a:prstGeom prst="rect">
            <a:avLst/>
          </a:prstGeom>
        </p:spPr>
      </p:pic>
      <p:sp>
        <p:nvSpPr>
          <p:cNvPr id="2" name="TextBox 1"/>
          <p:cNvSpPr txBox="1"/>
          <p:nvPr/>
        </p:nvSpPr>
        <p:spPr>
          <a:xfrm>
            <a:off x="114300" y="457200"/>
            <a:ext cx="8305800" cy="1015663"/>
          </a:xfrm>
          <a:prstGeom prst="rect">
            <a:avLst/>
          </a:prstGeom>
          <a:noFill/>
        </p:spPr>
        <p:txBody>
          <a:bodyPr wrap="square" rtlCol="0">
            <a:spAutoFit/>
          </a:bodyPr>
          <a:lstStyle/>
          <a:p>
            <a:r>
              <a:rPr lang="en-US" sz="6000" dirty="0" err="1" smtClean="0">
                <a:solidFill>
                  <a:srgbClr val="90191C"/>
                </a:solidFill>
                <a:latin typeface="Georgia" pitchFamily="18" charset="0"/>
              </a:rPr>
              <a:t>Freewriting</a:t>
            </a:r>
            <a:endParaRPr lang="en-US" sz="6000" dirty="0">
              <a:solidFill>
                <a:srgbClr val="90191C"/>
              </a:solidFill>
              <a:latin typeface="Georgia" pitchFamily="18" charset="0"/>
            </a:endParaRPr>
          </a:p>
        </p:txBody>
      </p:sp>
      <p:sp>
        <p:nvSpPr>
          <p:cNvPr id="8" name="TextBox 7"/>
          <p:cNvSpPr txBox="1"/>
          <p:nvPr/>
        </p:nvSpPr>
        <p:spPr>
          <a:xfrm>
            <a:off x="381000" y="1625264"/>
            <a:ext cx="3733800" cy="4154984"/>
          </a:xfrm>
          <a:prstGeom prst="rect">
            <a:avLst/>
          </a:prstGeom>
          <a:noFill/>
        </p:spPr>
        <p:txBody>
          <a:bodyPr wrap="square" rtlCol="0">
            <a:spAutoFit/>
          </a:bodyPr>
          <a:lstStyle/>
          <a:p>
            <a:pPr marL="457200" indent="-457200" algn="l">
              <a:buFont typeface="+mj-lt"/>
              <a:buAutoNum type="arabicPeriod"/>
            </a:pPr>
            <a:r>
              <a:rPr lang="en-US" sz="2400" dirty="0" smtClean="0">
                <a:solidFill>
                  <a:srgbClr val="90191C"/>
                </a:solidFill>
                <a:latin typeface="Georgia" pitchFamily="18" charset="0"/>
              </a:rPr>
              <a:t>Write quickly without stopping,  5-10 minutes.</a:t>
            </a:r>
          </a:p>
          <a:p>
            <a:pPr marL="457200" indent="-457200" algn="l">
              <a:buFont typeface="+mj-lt"/>
              <a:buAutoNum type="arabicPeriod"/>
            </a:pPr>
            <a:r>
              <a:rPr lang="en-US" sz="2400" dirty="0" smtClean="0">
                <a:solidFill>
                  <a:srgbClr val="90191C"/>
                </a:solidFill>
                <a:latin typeface="Georgia" pitchFamily="18" charset="0"/>
              </a:rPr>
              <a:t>Can’t think of anything? </a:t>
            </a:r>
            <a:r>
              <a:rPr lang="en-US" sz="2400" dirty="0">
                <a:solidFill>
                  <a:srgbClr val="90191C"/>
                </a:solidFill>
                <a:latin typeface="Georgia" pitchFamily="18" charset="0"/>
              </a:rPr>
              <a:t>W</a:t>
            </a:r>
            <a:r>
              <a:rPr lang="en-US" sz="2400" dirty="0" smtClean="0">
                <a:solidFill>
                  <a:srgbClr val="90191C"/>
                </a:solidFill>
                <a:latin typeface="Georgia" pitchFamily="18" charset="0"/>
              </a:rPr>
              <a:t>rite “I’m stuck, I can’t think of anything!”—you will at least be moving your pen.</a:t>
            </a:r>
          </a:p>
          <a:p>
            <a:pPr marL="457200" indent="-457200" algn="l">
              <a:buFont typeface="+mj-lt"/>
              <a:buAutoNum type="arabicPeriod"/>
            </a:pPr>
            <a:r>
              <a:rPr lang="en-US" sz="2400" dirty="0" smtClean="0">
                <a:solidFill>
                  <a:srgbClr val="90191C"/>
                </a:solidFill>
                <a:latin typeface="Georgia" pitchFamily="18" charset="0"/>
              </a:rPr>
              <a:t>Keep writing.</a:t>
            </a:r>
          </a:p>
          <a:p>
            <a:pPr marL="457200" indent="-457200" algn="l">
              <a:buFont typeface="+mj-lt"/>
              <a:buAutoNum type="arabicPeriod"/>
            </a:pPr>
            <a:r>
              <a:rPr lang="en-US" sz="2400" dirty="0" smtClean="0">
                <a:solidFill>
                  <a:srgbClr val="90191C"/>
                </a:solidFill>
                <a:latin typeface="Georgia" pitchFamily="18" charset="0"/>
              </a:rPr>
              <a:t>Read what you did.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102" name="Picture 6" descr="C:\Documents and Settings\Valerie Balester\Local Settings\Temporary Internet Files\Content.IE5\CEUT431K\MP900174851[1].jpg"/>
          <p:cNvPicPr>
            <a:picLocks noChangeAspect="1" noChangeArrowheads="1"/>
          </p:cNvPicPr>
          <p:nvPr/>
        </p:nvPicPr>
        <p:blipFill>
          <a:blip r:embed="rId3">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4">
                    <a14:imgEffect>
                      <a14:saturation sat="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 y="0"/>
            <a:ext cx="5545149" cy="3696766"/>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2" name="TextBox 1"/>
          <p:cNvSpPr txBox="1"/>
          <p:nvPr/>
        </p:nvSpPr>
        <p:spPr>
          <a:xfrm>
            <a:off x="4407948" y="657225"/>
            <a:ext cx="4562475" cy="1107996"/>
          </a:xfrm>
          <a:prstGeom prst="rect">
            <a:avLst/>
          </a:prstGeom>
          <a:noFill/>
        </p:spPr>
        <p:txBody>
          <a:bodyPr wrap="square" rtlCol="0">
            <a:spAutoFit/>
          </a:bodyPr>
          <a:lstStyle/>
          <a:p>
            <a:r>
              <a:rPr lang="en-US" sz="6600" dirty="0" smtClean="0">
                <a:solidFill>
                  <a:srgbClr val="90191C"/>
                </a:solidFill>
                <a:latin typeface="Georgia" pitchFamily="18" charset="0"/>
              </a:rPr>
              <a:t>Recording</a:t>
            </a:r>
            <a:endParaRPr lang="en-US" sz="6600" dirty="0">
              <a:solidFill>
                <a:srgbClr val="90191C"/>
              </a:solidFill>
              <a:latin typeface="Georgia" pitchFamily="18" charset="0"/>
            </a:endParaRPr>
          </a:p>
        </p:txBody>
      </p:sp>
      <p:sp>
        <p:nvSpPr>
          <p:cNvPr id="8" name="TextBox 7"/>
          <p:cNvSpPr txBox="1"/>
          <p:nvPr/>
        </p:nvSpPr>
        <p:spPr>
          <a:xfrm>
            <a:off x="4564945" y="3631324"/>
            <a:ext cx="4295775" cy="3046988"/>
          </a:xfrm>
          <a:prstGeom prst="rect">
            <a:avLst/>
          </a:prstGeom>
          <a:noFill/>
        </p:spPr>
        <p:txBody>
          <a:bodyPr wrap="square" rtlCol="0">
            <a:spAutoFit/>
          </a:bodyPr>
          <a:lstStyle/>
          <a:p>
            <a:pPr algn="l"/>
            <a:endParaRPr lang="en-US" sz="3200" dirty="0" smtClean="0">
              <a:solidFill>
                <a:srgbClr val="90191C"/>
              </a:solidFill>
              <a:latin typeface="Georgia" pitchFamily="18" charset="0"/>
            </a:endParaRPr>
          </a:p>
          <a:p>
            <a:pPr algn="l"/>
            <a:r>
              <a:rPr lang="en-US" sz="3200" dirty="0" smtClean="0">
                <a:solidFill>
                  <a:srgbClr val="90191C"/>
                </a:solidFill>
                <a:latin typeface="Georgia" pitchFamily="18" charset="0"/>
              </a:rPr>
              <a:t>Keep a </a:t>
            </a:r>
            <a:r>
              <a:rPr lang="en-US" sz="3200" dirty="0" smtClean="0">
                <a:solidFill>
                  <a:srgbClr val="90191C"/>
                </a:solidFill>
                <a:latin typeface="Georgia" pitchFamily="18" charset="0"/>
              </a:rPr>
              <a:t>notebook or voice recorder </a:t>
            </a:r>
            <a:r>
              <a:rPr lang="en-US" sz="3200" dirty="0" smtClean="0">
                <a:solidFill>
                  <a:srgbClr val="90191C"/>
                </a:solidFill>
                <a:latin typeface="Georgia" pitchFamily="18" charset="0"/>
              </a:rPr>
              <a:t>at all times—you never know when ideas will come to you!</a:t>
            </a:r>
          </a:p>
        </p:txBody>
      </p:sp>
      <p:pic>
        <p:nvPicPr>
          <p:cNvPr id="4099" name="Picture 3" descr="C:\Documents and Settings\Valerie Balester\Local Settings\Temporary Internet Files\Content.IE5\CEUT431K\MP910216413[1].png"/>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19951" y="3696766"/>
            <a:ext cx="4362450" cy="380047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098" name="Picture 2" descr="P:\Marketing &amp; Communications\Photography\Library\Shelves_Chair.jpg"/>
          <p:cNvPicPr>
            <a:picLocks noChangeAspect="1" noChangeArrowheads="1"/>
          </p:cNvPicPr>
          <p:nvPr/>
        </p:nvPicPr>
        <p:blipFill>
          <a:blip r:embed="rId3" cstate="print"/>
          <a:srcRect/>
          <a:stretch>
            <a:fillRect/>
          </a:stretch>
        </p:blipFill>
        <p:spPr bwMode="auto">
          <a:xfrm>
            <a:off x="304800" y="228599"/>
            <a:ext cx="3962400" cy="2971895"/>
          </a:xfrm>
          <a:prstGeom prst="rect">
            <a:avLst/>
          </a:prstGeom>
          <a:noFill/>
        </p:spPr>
      </p:pic>
      <p:sp>
        <p:nvSpPr>
          <p:cNvPr id="2" name="TextBox 1"/>
          <p:cNvSpPr txBox="1"/>
          <p:nvPr/>
        </p:nvSpPr>
        <p:spPr>
          <a:xfrm>
            <a:off x="2133600" y="381000"/>
            <a:ext cx="6629400" cy="923330"/>
          </a:xfrm>
          <a:prstGeom prst="rect">
            <a:avLst/>
          </a:prstGeom>
          <a:noFill/>
        </p:spPr>
        <p:txBody>
          <a:bodyPr wrap="square" rtlCol="0">
            <a:spAutoFit/>
          </a:bodyPr>
          <a:lstStyle/>
          <a:p>
            <a:pPr algn="r"/>
            <a:r>
              <a:rPr lang="en-US" sz="5400" dirty="0" smtClean="0">
                <a:solidFill>
                  <a:srgbClr val="90191C"/>
                </a:solidFill>
                <a:latin typeface="Georgia" pitchFamily="18" charset="0"/>
              </a:rPr>
              <a:t>Research</a:t>
            </a:r>
            <a:endParaRPr lang="en-US" sz="5400" dirty="0">
              <a:solidFill>
                <a:srgbClr val="90191C"/>
              </a:solidFill>
              <a:latin typeface="Georgia" pitchFamily="18" charset="0"/>
            </a:endParaRPr>
          </a:p>
        </p:txBody>
      </p:sp>
      <p:sp>
        <p:nvSpPr>
          <p:cNvPr id="3" name="TextBox 2"/>
          <p:cNvSpPr txBox="1"/>
          <p:nvPr/>
        </p:nvSpPr>
        <p:spPr>
          <a:xfrm>
            <a:off x="3581400" y="1447800"/>
            <a:ext cx="5029200" cy="4662814"/>
          </a:xfrm>
          <a:prstGeom prst="rect">
            <a:avLst/>
          </a:prstGeom>
          <a:noFill/>
        </p:spPr>
        <p:txBody>
          <a:bodyPr wrap="square" rtlCol="0">
            <a:spAutoFit/>
          </a:bodyPr>
          <a:lstStyle/>
          <a:p>
            <a:pPr algn="r"/>
            <a:r>
              <a:rPr lang="en-US" sz="2700" b="1" dirty="0" smtClean="0">
                <a:solidFill>
                  <a:srgbClr val="90191C"/>
                </a:solidFill>
                <a:latin typeface="Georgia" pitchFamily="18" charset="0"/>
              </a:rPr>
              <a:t>The Databases of your Experience </a:t>
            </a:r>
          </a:p>
          <a:p>
            <a:pPr algn="r"/>
            <a:r>
              <a:rPr lang="en-US" sz="2700" dirty="0" smtClean="0">
                <a:solidFill>
                  <a:srgbClr val="90191C"/>
                </a:solidFill>
                <a:latin typeface="Georgia" pitchFamily="18" charset="0"/>
              </a:rPr>
              <a:t>You are your best research!</a:t>
            </a:r>
          </a:p>
          <a:p>
            <a:pPr algn="r"/>
            <a:endParaRPr lang="en-US" sz="2700" dirty="0" smtClean="0">
              <a:solidFill>
                <a:srgbClr val="90191C"/>
              </a:solidFill>
              <a:latin typeface="Georgia" pitchFamily="18" charset="0"/>
            </a:endParaRPr>
          </a:p>
          <a:p>
            <a:pPr algn="r"/>
            <a:r>
              <a:rPr lang="en-US" sz="2700" b="1" dirty="0" smtClean="0">
                <a:solidFill>
                  <a:srgbClr val="90191C"/>
                </a:solidFill>
                <a:latin typeface="Georgia" pitchFamily="18" charset="0"/>
              </a:rPr>
              <a:t>Internet &amp; Libraries</a:t>
            </a:r>
          </a:p>
          <a:p>
            <a:pPr algn="r"/>
            <a:r>
              <a:rPr lang="en-US" sz="2700" dirty="0" smtClean="0">
                <a:solidFill>
                  <a:srgbClr val="90191C"/>
                </a:solidFill>
                <a:latin typeface="Georgia" pitchFamily="18" charset="0"/>
              </a:rPr>
              <a:t>F</a:t>
            </a:r>
            <a:r>
              <a:rPr lang="en-US" sz="2700" dirty="0" smtClean="0">
                <a:solidFill>
                  <a:srgbClr val="90191C"/>
                </a:solidFill>
                <a:latin typeface="Georgia" pitchFamily="18" charset="0"/>
              </a:rPr>
              <a:t>or background knowledge (when needed)</a:t>
            </a:r>
            <a:endParaRPr lang="en-US" sz="2700" dirty="0" smtClean="0">
              <a:solidFill>
                <a:srgbClr val="90191C"/>
              </a:solidFill>
              <a:latin typeface="Georgia" pitchFamily="18" charset="0"/>
            </a:endParaRPr>
          </a:p>
          <a:p>
            <a:pPr algn="r"/>
            <a:endParaRPr lang="en-US" sz="2700" dirty="0" smtClean="0">
              <a:solidFill>
                <a:srgbClr val="90191C"/>
              </a:solidFill>
              <a:latin typeface="Georgia" pitchFamily="18" charset="0"/>
            </a:endParaRPr>
          </a:p>
          <a:p>
            <a:pPr algn="r"/>
            <a:r>
              <a:rPr lang="en-US" sz="2700" b="1" dirty="0" smtClean="0">
                <a:solidFill>
                  <a:srgbClr val="90191C"/>
                </a:solidFill>
                <a:latin typeface="Georgia" pitchFamily="18" charset="0"/>
              </a:rPr>
              <a:t>Family Members &amp; Friends</a:t>
            </a:r>
            <a:endParaRPr lang="en-US" sz="2700" b="1" dirty="0" smtClean="0">
              <a:solidFill>
                <a:srgbClr val="90191C"/>
              </a:solidFill>
              <a:latin typeface="Georgia" pitchFamily="18" charset="0"/>
            </a:endParaRPr>
          </a:p>
          <a:p>
            <a:pPr algn="r"/>
            <a:r>
              <a:rPr lang="en-US" sz="2700" dirty="0" smtClean="0">
                <a:solidFill>
                  <a:srgbClr val="90191C"/>
                </a:solidFill>
                <a:latin typeface="Georgia" pitchFamily="18" charset="0"/>
              </a:rPr>
              <a:t>Can help</a:t>
            </a:r>
            <a:r>
              <a:rPr lang="en-US" sz="2700" dirty="0" smtClean="0">
                <a:solidFill>
                  <a:srgbClr val="90191C"/>
                </a:solidFill>
                <a:latin typeface="Georgia" pitchFamily="18" charset="0"/>
              </a:rPr>
              <a:t> </a:t>
            </a:r>
            <a:r>
              <a:rPr lang="en-US" sz="2700" dirty="0" smtClean="0">
                <a:solidFill>
                  <a:srgbClr val="90191C"/>
                </a:solidFill>
                <a:latin typeface="Georgia" pitchFamily="18" charset="0"/>
              </a:rPr>
              <a:t>to at least offer details and a different perspective</a:t>
            </a:r>
            <a:r>
              <a:rPr lang="en-US" sz="2700" dirty="0" smtClean="0">
                <a:solidFill>
                  <a:srgbClr val="90191C"/>
                </a:solidFill>
                <a:latin typeface="Georgia" pitchFamily="18" charset="0"/>
              </a:rPr>
              <a:t>. </a:t>
            </a:r>
            <a:endParaRPr lang="en-US" sz="2700" b="1" dirty="0" smtClean="0">
              <a:solidFill>
                <a:srgbClr val="90191C"/>
              </a:solidFill>
              <a:latin typeface="Georgia"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a:xfrm>
            <a:off x="381000" y="609600"/>
            <a:ext cx="5257800" cy="1143000"/>
          </a:xfrm>
        </p:spPr>
        <p:txBody>
          <a:bodyPr>
            <a:normAutofit/>
          </a:bodyPr>
          <a:lstStyle/>
          <a:p>
            <a:pPr algn="l"/>
            <a:r>
              <a:rPr lang="en-US" sz="6000" dirty="0" smtClean="0">
                <a:solidFill>
                  <a:srgbClr val="90191C"/>
                </a:solidFill>
                <a:latin typeface="Georgia" pitchFamily="18" charset="0"/>
              </a:rPr>
              <a:t>Research Tips</a:t>
            </a:r>
          </a:p>
        </p:txBody>
      </p:sp>
      <p:sp>
        <p:nvSpPr>
          <p:cNvPr id="4" name="TextBox 3"/>
          <p:cNvSpPr txBox="1"/>
          <p:nvPr/>
        </p:nvSpPr>
        <p:spPr>
          <a:xfrm>
            <a:off x="457200" y="2209800"/>
            <a:ext cx="3962400" cy="4401205"/>
          </a:xfrm>
          <a:prstGeom prst="rect">
            <a:avLst/>
          </a:prstGeom>
          <a:noFill/>
        </p:spPr>
        <p:txBody>
          <a:bodyPr wrap="square" rtlCol="0">
            <a:spAutoFit/>
          </a:bodyPr>
          <a:lstStyle/>
          <a:p>
            <a:r>
              <a:rPr lang="en-US" sz="2800" b="1" dirty="0" smtClean="0">
                <a:solidFill>
                  <a:srgbClr val="90191C"/>
                </a:solidFill>
                <a:latin typeface="Georgia" pitchFamily="18" charset="0"/>
              </a:rPr>
              <a:t>Take careful notes </a:t>
            </a:r>
          </a:p>
          <a:p>
            <a:r>
              <a:rPr lang="en-US" sz="2800" dirty="0" smtClean="0">
                <a:solidFill>
                  <a:srgbClr val="90191C"/>
                </a:solidFill>
                <a:latin typeface="Georgia" pitchFamily="18" charset="0"/>
              </a:rPr>
              <a:t>Keep track of what and where you find information.</a:t>
            </a:r>
          </a:p>
          <a:p>
            <a:endParaRPr lang="en-US" sz="2800" dirty="0" smtClean="0">
              <a:solidFill>
                <a:srgbClr val="90191C"/>
              </a:solidFill>
              <a:latin typeface="Georgia" pitchFamily="18" charset="0"/>
            </a:endParaRPr>
          </a:p>
          <a:p>
            <a:r>
              <a:rPr lang="en-US" sz="2800" b="1" dirty="0" smtClean="0">
                <a:solidFill>
                  <a:srgbClr val="90191C"/>
                </a:solidFill>
                <a:latin typeface="Georgia" pitchFamily="18" charset="0"/>
              </a:rPr>
              <a:t>Interview </a:t>
            </a:r>
            <a:r>
              <a:rPr lang="en-US" sz="2800" b="1" dirty="0" smtClean="0">
                <a:solidFill>
                  <a:srgbClr val="90191C"/>
                </a:solidFill>
                <a:latin typeface="Georgia" pitchFamily="18" charset="0"/>
              </a:rPr>
              <a:t>Others</a:t>
            </a:r>
            <a:endParaRPr lang="en-US" sz="2800" dirty="0" smtClean="0">
              <a:solidFill>
                <a:srgbClr val="90191C"/>
              </a:solidFill>
              <a:latin typeface="Georgia" pitchFamily="18" charset="0"/>
            </a:endParaRPr>
          </a:p>
          <a:p>
            <a:r>
              <a:rPr lang="en-US" sz="2800" dirty="0" smtClean="0">
                <a:solidFill>
                  <a:srgbClr val="90191C"/>
                </a:solidFill>
                <a:latin typeface="Georgia" pitchFamily="18" charset="0"/>
              </a:rPr>
              <a:t>Ask questions of family members and friends to get better details and d</a:t>
            </a:r>
            <a:r>
              <a:rPr lang="en-US" sz="2800" dirty="0" smtClean="0">
                <a:solidFill>
                  <a:srgbClr val="90191C"/>
                </a:solidFill>
                <a:latin typeface="Georgia" pitchFamily="18" charset="0"/>
              </a:rPr>
              <a:t>ifferent points of view</a:t>
            </a:r>
            <a:endParaRPr lang="en-US" sz="2800" dirty="0">
              <a:solidFill>
                <a:srgbClr val="90191C"/>
              </a:solidFill>
              <a:latin typeface="Georgia" pitchFamily="18"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360441" y="2362200"/>
            <a:ext cx="4978400" cy="37338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0" y="5657671"/>
            <a:ext cx="9144000" cy="1200329"/>
          </a:xfrm>
          <a:prstGeom prst="rect">
            <a:avLst/>
          </a:prstGeom>
          <a:solidFill>
            <a:srgbClr val="8A0D10"/>
          </a:solidFill>
          <a:ln>
            <a:noFill/>
          </a:ln>
        </p:spPr>
        <p:txBody>
          <a:bodyPr wrap="square" rtlCol="0">
            <a:spAutoFit/>
          </a:bodyPr>
          <a:lstStyle/>
          <a:p>
            <a:pPr algn="r"/>
            <a:endParaRPr lang="en-US" dirty="0" smtClean="0">
              <a:solidFill>
                <a:schemeClr val="bg1"/>
              </a:solidFill>
              <a:latin typeface="Georgia" pitchFamily="18" charset="0"/>
            </a:endParaRPr>
          </a:p>
          <a:p>
            <a:pPr algn="r"/>
            <a:endParaRPr lang="en-US" dirty="0" smtClean="0">
              <a:solidFill>
                <a:schemeClr val="bg1"/>
              </a:solidFill>
              <a:latin typeface="Georgia" pitchFamily="18" charset="0"/>
            </a:endParaRPr>
          </a:p>
          <a:p>
            <a:pPr algn="r"/>
            <a:endParaRPr lang="en-US" dirty="0" smtClean="0">
              <a:solidFill>
                <a:schemeClr val="bg1"/>
              </a:solidFill>
              <a:latin typeface="Georgia" pitchFamily="18" charset="0"/>
            </a:endParaRPr>
          </a:p>
          <a:p>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0" y="895350"/>
            <a:ext cx="3171825" cy="4762500"/>
          </a:xfrm>
          <a:prstGeom prst="rect">
            <a:avLst/>
          </a:prstGeom>
          <a:noFill/>
          <a:ln w="9525">
            <a:noFill/>
            <a:miter lim="800000"/>
            <a:headEnd/>
            <a:tailEnd/>
          </a:ln>
        </p:spPr>
      </p:pic>
      <p:sp>
        <p:nvSpPr>
          <p:cNvPr id="11" name="TextBox 10"/>
          <p:cNvSpPr txBox="1"/>
          <p:nvPr/>
        </p:nvSpPr>
        <p:spPr>
          <a:xfrm>
            <a:off x="3352800" y="2008763"/>
            <a:ext cx="5600700" cy="2862322"/>
          </a:xfrm>
          <a:prstGeom prst="rect">
            <a:avLst/>
          </a:prstGeom>
          <a:noFill/>
        </p:spPr>
        <p:txBody>
          <a:bodyPr wrap="square" rtlCol="0">
            <a:spAutoFit/>
          </a:bodyPr>
          <a:lstStyle/>
          <a:p>
            <a:r>
              <a:rPr lang="en-US" sz="3200" dirty="0" smtClean="0">
                <a:solidFill>
                  <a:srgbClr val="90191C"/>
                </a:solidFill>
                <a:latin typeface="Georgia" pitchFamily="18" charset="0"/>
              </a:rPr>
              <a:t>They are many here </a:t>
            </a:r>
            <a:r>
              <a:rPr lang="en-US" sz="3200" dirty="0" smtClean="0">
                <a:solidFill>
                  <a:srgbClr val="90191C"/>
                </a:solidFill>
                <a:latin typeface="Georgia" pitchFamily="18" charset="0"/>
              </a:rPr>
              <a:t>to help with</a:t>
            </a:r>
            <a:r>
              <a:rPr lang="en-US" sz="3200" dirty="0" smtClean="0">
                <a:solidFill>
                  <a:srgbClr val="90191C"/>
                </a:solidFill>
                <a:latin typeface="Georgia" pitchFamily="18" charset="0"/>
              </a:rPr>
              <a:t> any </a:t>
            </a:r>
            <a:r>
              <a:rPr lang="en-US" sz="3200" dirty="0" smtClean="0">
                <a:solidFill>
                  <a:srgbClr val="90191C"/>
                </a:solidFill>
                <a:latin typeface="Georgia" pitchFamily="18" charset="0"/>
              </a:rPr>
              <a:t>of your writing </a:t>
            </a:r>
            <a:r>
              <a:rPr lang="en-US" sz="3200" dirty="0" smtClean="0">
                <a:solidFill>
                  <a:srgbClr val="90191C"/>
                </a:solidFill>
                <a:latin typeface="Georgia" pitchFamily="18" charset="0"/>
              </a:rPr>
              <a:t>concerns, including your peers!</a:t>
            </a:r>
          </a:p>
          <a:p>
            <a:pPr algn="ctr"/>
            <a:endParaRPr lang="en-US" sz="2400" dirty="0" smtClean="0">
              <a:solidFill>
                <a:srgbClr val="90191C"/>
              </a:solidFill>
              <a:latin typeface="Georgia" pitchFamily="18" charset="0"/>
            </a:endParaRPr>
          </a:p>
          <a:p>
            <a:pPr algn="ctr"/>
            <a:endParaRPr lang="en-US" sz="2800" dirty="0" smtClean="0">
              <a:solidFill>
                <a:srgbClr val="90191C"/>
              </a:solidFill>
              <a:latin typeface="Georgia" pitchFamily="18" charset="0"/>
            </a:endParaRPr>
          </a:p>
        </p:txBody>
      </p:sp>
      <p:sp>
        <p:nvSpPr>
          <p:cNvPr id="9" name="TextBox 8"/>
          <p:cNvSpPr txBox="1"/>
          <p:nvPr/>
        </p:nvSpPr>
        <p:spPr>
          <a:xfrm>
            <a:off x="285750" y="285750"/>
            <a:ext cx="3714750" cy="1015663"/>
          </a:xfrm>
          <a:prstGeom prst="rect">
            <a:avLst/>
          </a:prstGeom>
          <a:noFill/>
        </p:spPr>
        <p:txBody>
          <a:bodyPr wrap="square" rtlCol="0">
            <a:spAutoFit/>
          </a:bodyPr>
          <a:lstStyle/>
          <a:p>
            <a:r>
              <a:rPr lang="en-US" sz="4200" b="1" dirty="0" smtClean="0">
                <a:solidFill>
                  <a:srgbClr val="90191C"/>
                </a:solidFill>
                <a:latin typeface="Georgia" pitchFamily="18" charset="0"/>
              </a:rPr>
              <a:t>Don’t Forget</a:t>
            </a:r>
          </a:p>
          <a:p>
            <a:endParaRPr lang="en-US" dirty="0"/>
          </a:p>
        </p:txBody>
      </p:sp>
      <p:sp>
        <p:nvSpPr>
          <p:cNvPr id="17" name="TextBox 16"/>
          <p:cNvSpPr txBox="1"/>
          <p:nvPr/>
        </p:nvSpPr>
        <p:spPr>
          <a:xfrm>
            <a:off x="3086100" y="4057650"/>
            <a:ext cx="5772150" cy="800219"/>
          </a:xfrm>
          <a:prstGeom prst="rect">
            <a:avLst/>
          </a:prstGeom>
          <a:noFill/>
        </p:spPr>
        <p:txBody>
          <a:bodyPr wrap="square" rtlCol="0">
            <a:spAutoFit/>
          </a:bodyPr>
          <a:lstStyle/>
          <a:p>
            <a:endParaRPr lang="en-US" sz="2800" dirty="0" smtClean="0">
              <a:solidFill>
                <a:srgbClr val="8A0D10"/>
              </a:solidFill>
              <a:latin typeface="Georgia" pitchFamily="18" charset="0"/>
            </a:endParaRP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extBox 10"/>
          <p:cNvSpPr txBox="1"/>
          <p:nvPr/>
        </p:nvSpPr>
        <p:spPr>
          <a:xfrm>
            <a:off x="304800" y="533400"/>
            <a:ext cx="8610600" cy="1446550"/>
          </a:xfrm>
          <a:prstGeom prst="rect">
            <a:avLst/>
          </a:prstGeom>
          <a:noFill/>
        </p:spPr>
        <p:txBody>
          <a:bodyPr wrap="square" rtlCol="0">
            <a:spAutoFit/>
          </a:bodyPr>
          <a:lstStyle/>
          <a:p>
            <a:pPr algn="ctr"/>
            <a:r>
              <a:rPr lang="en-US" sz="6000" dirty="0" smtClean="0">
                <a:solidFill>
                  <a:srgbClr val="90191C"/>
                </a:solidFill>
                <a:latin typeface="Georgia" pitchFamily="18" charset="0"/>
              </a:rPr>
              <a:t>The Writing Process</a:t>
            </a:r>
          </a:p>
          <a:p>
            <a:endParaRPr lang="en-US" sz="2800" dirty="0" smtClean="0">
              <a:solidFill>
                <a:srgbClr val="90191C"/>
              </a:solidFill>
              <a:latin typeface="Georgia" pitchFamily="18" charset="0"/>
            </a:endParaRPr>
          </a:p>
        </p:txBody>
      </p:sp>
      <p:sp>
        <p:nvSpPr>
          <p:cNvPr id="4" name="Rectangle 3"/>
          <p:cNvSpPr/>
          <p:nvPr/>
        </p:nvSpPr>
        <p:spPr>
          <a:xfrm>
            <a:off x="1371600" y="1600200"/>
            <a:ext cx="6477000" cy="1569660"/>
          </a:xfrm>
          <a:prstGeom prst="rect">
            <a:avLst/>
          </a:prstGeom>
        </p:spPr>
        <p:txBody>
          <a:bodyPr>
            <a:spAutoFit/>
          </a:bodyPr>
          <a:lstStyle/>
          <a:p>
            <a:pPr algn="r">
              <a:defRPr/>
            </a:pPr>
            <a:r>
              <a:rPr lang="en-US" sz="2400" i="1" dirty="0">
                <a:solidFill>
                  <a:srgbClr val="90191C"/>
                </a:solidFill>
                <a:latin typeface="Georgia" pitchFamily="18" charset="0"/>
              </a:rPr>
              <a:t>“</a:t>
            </a:r>
            <a:r>
              <a:rPr lang="en-US" sz="2400" dirty="0">
                <a:solidFill>
                  <a:srgbClr val="90191C"/>
                </a:solidFill>
                <a:latin typeface="Georgia" pitchFamily="18" charset="0"/>
              </a:rPr>
              <a:t>You must not come lightly to the blank page</a:t>
            </a:r>
            <a:r>
              <a:rPr lang="en-US" sz="2400" dirty="0" smtClean="0">
                <a:solidFill>
                  <a:srgbClr val="90191C"/>
                </a:solidFill>
                <a:latin typeface="Georgia" pitchFamily="18" charset="0"/>
              </a:rPr>
              <a:t>.” – Stephen King</a:t>
            </a:r>
          </a:p>
          <a:p>
            <a:pPr>
              <a:defRPr/>
            </a:pPr>
            <a:endParaRPr lang="en-US" sz="2400" dirty="0" smtClean="0">
              <a:solidFill>
                <a:srgbClr val="90191C"/>
              </a:solidFill>
              <a:latin typeface="Georgia" pitchFamily="18" charset="0"/>
            </a:endParaRPr>
          </a:p>
          <a:p>
            <a:pPr algn="r">
              <a:defRPr/>
            </a:pPr>
            <a:endParaRPr lang="en-US" sz="2400" dirty="0" smtClean="0">
              <a:solidFill>
                <a:srgbClr val="90191C"/>
              </a:solidFill>
              <a:latin typeface="Georgia" pitchFamily="18" charset="0"/>
            </a:endParaRPr>
          </a:p>
        </p:txBody>
      </p:sp>
      <p:pic>
        <p:nvPicPr>
          <p:cNvPr id="2" name="Picture 1"/>
          <p:cNvPicPr>
            <a:picLocks noChangeAspect="1"/>
          </p:cNvPicPr>
          <p:nvPr/>
        </p:nvPicPr>
        <p:blipFill>
          <a:blip r:embed="rId3" cstate="print">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4">
                    <a14:imgEffect>
                      <a14:saturation sat="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057400" y="2667000"/>
            <a:ext cx="5334000" cy="40005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extBox 10"/>
          <p:cNvSpPr txBox="1"/>
          <p:nvPr/>
        </p:nvSpPr>
        <p:spPr>
          <a:xfrm>
            <a:off x="762000" y="533400"/>
            <a:ext cx="3714750" cy="1569660"/>
          </a:xfrm>
          <a:prstGeom prst="rect">
            <a:avLst/>
          </a:prstGeom>
          <a:noFill/>
        </p:spPr>
        <p:txBody>
          <a:bodyPr wrap="square" rtlCol="0">
            <a:spAutoFit/>
          </a:bodyPr>
          <a:lstStyle/>
          <a:p>
            <a:pPr algn="ctr"/>
            <a:r>
              <a:rPr lang="en-US" sz="7200" dirty="0" smtClean="0">
                <a:solidFill>
                  <a:srgbClr val="90191C"/>
                </a:solidFill>
                <a:latin typeface="Georgia" pitchFamily="18" charset="0"/>
              </a:rPr>
              <a:t>Prewrite</a:t>
            </a:r>
          </a:p>
          <a:p>
            <a:pPr algn="ctr"/>
            <a:endParaRPr lang="en-US" sz="2400" dirty="0" smtClean="0">
              <a:solidFill>
                <a:srgbClr val="90191C"/>
              </a:solidFill>
              <a:latin typeface="Georgia" pitchFamily="18" charset="0"/>
            </a:endParaRPr>
          </a:p>
        </p:txBody>
      </p:sp>
      <p:sp>
        <p:nvSpPr>
          <p:cNvPr id="8" name="Subtitle 2"/>
          <p:cNvSpPr>
            <a:spLocks noGrp="1"/>
          </p:cNvSpPr>
          <p:nvPr>
            <p:ph type="subTitle" idx="1"/>
          </p:nvPr>
        </p:nvSpPr>
        <p:spPr>
          <a:xfrm>
            <a:off x="685800" y="2057400"/>
            <a:ext cx="4343400" cy="3429000"/>
          </a:xfrm>
        </p:spPr>
        <p:txBody>
          <a:bodyPr>
            <a:normAutofit/>
          </a:bodyPr>
          <a:lstStyle/>
          <a:p>
            <a:pPr algn="l"/>
            <a:r>
              <a:rPr lang="en-US" sz="2800" dirty="0" smtClean="0">
                <a:solidFill>
                  <a:srgbClr val="90191C"/>
                </a:solidFill>
                <a:latin typeface="Georgia" pitchFamily="18" charset="0"/>
              </a:rPr>
              <a:t>“Of a good beginning cometh a good end.” </a:t>
            </a:r>
          </a:p>
          <a:p>
            <a:pPr algn="r"/>
            <a:r>
              <a:rPr lang="en-US" sz="2800" dirty="0" smtClean="0">
                <a:solidFill>
                  <a:srgbClr val="90191C"/>
                </a:solidFill>
                <a:latin typeface="Georgia" pitchFamily="18" charset="0"/>
              </a:rPr>
              <a:t>– John Heywood, 1497-1580 </a:t>
            </a:r>
          </a:p>
        </p:txBody>
      </p:sp>
      <p:pic>
        <p:nvPicPr>
          <p:cNvPr id="2050" name="Picture 2" descr="M:\Staff Folders\Gentry\istock_photos\notepad.JPG"/>
          <p:cNvPicPr>
            <a:picLocks noChangeAspect="1" noChangeArrowheads="1"/>
          </p:cNvPicPr>
          <p:nvPr/>
        </p:nvPicPr>
        <p:blipFill>
          <a:blip r:embed="rId3" cstate="print"/>
          <a:srcRect l="10461" t="6667" r="10036" b="6667"/>
          <a:stretch>
            <a:fillRect/>
          </a:stretch>
        </p:blipFill>
        <p:spPr bwMode="auto">
          <a:xfrm>
            <a:off x="5334000" y="2125579"/>
            <a:ext cx="3124200" cy="427522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400800" y="2743200"/>
            <a:ext cx="2743200" cy="411480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7" name="TextBox 6"/>
          <p:cNvSpPr txBox="1"/>
          <p:nvPr/>
        </p:nvSpPr>
        <p:spPr>
          <a:xfrm>
            <a:off x="330200" y="152400"/>
            <a:ext cx="3886200" cy="1200329"/>
          </a:xfrm>
          <a:prstGeom prst="rect">
            <a:avLst/>
          </a:prstGeom>
          <a:noFill/>
        </p:spPr>
        <p:txBody>
          <a:bodyPr wrap="square" rtlCol="0">
            <a:spAutoFit/>
          </a:bodyPr>
          <a:lstStyle/>
          <a:p>
            <a:r>
              <a:rPr lang="en-US" sz="3600" dirty="0" smtClean="0">
                <a:solidFill>
                  <a:srgbClr val="8A0D10"/>
                </a:solidFill>
                <a:latin typeface="Georgia" pitchFamily="18" charset="0"/>
              </a:rPr>
              <a:t>What Does the Assignment Say?</a:t>
            </a:r>
            <a:endParaRPr lang="en-US" sz="3600" dirty="0">
              <a:solidFill>
                <a:srgbClr val="8A0D10"/>
              </a:solidFill>
              <a:latin typeface="Georgia" pitchFamily="18" charset="0"/>
            </a:endParaRPr>
          </a:p>
        </p:txBody>
      </p:sp>
      <p:pic>
        <p:nvPicPr>
          <p:cNvPr id="3074" name="Picture 2"/>
          <p:cNvPicPr>
            <a:picLocks noChangeAspect="1" noChangeArrowheads="1"/>
          </p:cNvPicPr>
          <p:nvPr/>
        </p:nvPicPr>
        <p:blipFill>
          <a:blip r:embed="rId4" cstate="print"/>
          <a:srcRect l="5714" t="11429" r="2857" b="8571"/>
          <a:stretch>
            <a:fillRect/>
          </a:stretch>
        </p:blipFill>
        <p:spPr bwMode="auto">
          <a:xfrm>
            <a:off x="306754" y="3853962"/>
            <a:ext cx="4064000" cy="2667000"/>
          </a:xfrm>
          <a:prstGeom prst="rect">
            <a:avLst/>
          </a:prstGeom>
          <a:noFill/>
          <a:ln w="9525">
            <a:noFill/>
            <a:miter lim="800000"/>
            <a:headEnd/>
            <a:tailEnd/>
          </a:ln>
        </p:spPr>
      </p:pic>
      <p:sp>
        <p:nvSpPr>
          <p:cNvPr id="6" name="Rectangle 6"/>
          <p:cNvSpPr txBox="1">
            <a:spLocks noChangeArrowheads="1"/>
          </p:cNvSpPr>
          <p:nvPr/>
        </p:nvSpPr>
        <p:spPr>
          <a:xfrm>
            <a:off x="4133088" y="1752600"/>
            <a:ext cx="4782312" cy="4525963"/>
          </a:xfrm>
          <a:prstGeom prst="rect">
            <a:avLst/>
          </a:prstGeom>
        </p:spPr>
        <p:txBody>
          <a:bodyPr vert="horz" lIns="91440" tIns="45720" rIns="91440" bIns="45720" rtlCol="0">
            <a:norm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0" i="0" u="none" strike="noStrike" kern="1200" cap="none" spc="0" normalizeH="0" baseline="0" noProof="0" dirty="0" smtClean="0">
              <a:ln>
                <a:noFill/>
              </a:ln>
              <a:solidFill>
                <a:srgbClr val="90191C"/>
              </a:solidFill>
              <a:effectLst/>
              <a:uLnTx/>
              <a:uFillTx/>
              <a:latin typeface="Georgia" pitchFamily="18"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2" name="Title 1"/>
          <p:cNvSpPr>
            <a:spLocks noGrp="1"/>
          </p:cNvSpPr>
          <p:nvPr>
            <p:ph type="title"/>
          </p:nvPr>
        </p:nvSpPr>
        <p:spPr>
          <a:xfrm>
            <a:off x="4876800" y="172126"/>
            <a:ext cx="3759200" cy="1180603"/>
          </a:xfrm>
        </p:spPr>
        <p:txBody>
          <a:bodyPr>
            <a:noAutofit/>
          </a:bodyPr>
          <a:lstStyle/>
          <a:p>
            <a:pPr algn="l"/>
            <a:r>
              <a:rPr lang="en-US" sz="3600" dirty="0">
                <a:solidFill>
                  <a:srgbClr val="8A0D10"/>
                </a:solidFill>
                <a:latin typeface="Georgia" pitchFamily="18" charset="0"/>
              </a:rPr>
              <a:t>What Do You Want to Say</a:t>
            </a:r>
            <a:r>
              <a:rPr lang="en-US" sz="3600" dirty="0" smtClean="0">
                <a:solidFill>
                  <a:srgbClr val="8A0D10"/>
                </a:solidFill>
                <a:latin typeface="Georgia" pitchFamily="18" charset="0"/>
              </a:rPr>
              <a:t>?</a:t>
            </a:r>
            <a:endParaRPr lang="en-US" sz="3600" dirty="0"/>
          </a:p>
        </p:txBody>
      </p:sp>
      <p:sp>
        <p:nvSpPr>
          <p:cNvPr id="3" name="Content Placeholder 2"/>
          <p:cNvSpPr>
            <a:spLocks noGrp="1"/>
          </p:cNvSpPr>
          <p:nvPr>
            <p:ph sz="half" idx="1"/>
          </p:nvPr>
        </p:nvSpPr>
        <p:spPr>
          <a:xfrm>
            <a:off x="533400" y="1752599"/>
            <a:ext cx="4038600" cy="4525963"/>
          </a:xfrm>
        </p:spPr>
        <p:txBody>
          <a:bodyPr/>
          <a:lstStyle/>
          <a:p>
            <a:pPr>
              <a:defRPr/>
            </a:pPr>
            <a:r>
              <a:rPr lang="en-US" dirty="0">
                <a:solidFill>
                  <a:srgbClr val="90191C"/>
                </a:solidFill>
                <a:latin typeface="Georgia" pitchFamily="18" charset="0"/>
              </a:rPr>
              <a:t>Read </a:t>
            </a:r>
            <a:r>
              <a:rPr lang="en-US" dirty="0" smtClean="0">
                <a:solidFill>
                  <a:srgbClr val="90191C"/>
                </a:solidFill>
                <a:latin typeface="Georgia" pitchFamily="18" charset="0"/>
              </a:rPr>
              <a:t>carefully.</a:t>
            </a:r>
            <a:endParaRPr lang="en-US" dirty="0">
              <a:solidFill>
                <a:srgbClr val="90191C"/>
              </a:solidFill>
              <a:latin typeface="Georgia" pitchFamily="18" charset="0"/>
            </a:endParaRPr>
          </a:p>
          <a:p>
            <a:pPr>
              <a:defRPr/>
            </a:pPr>
            <a:endParaRPr lang="en-US" dirty="0">
              <a:solidFill>
                <a:srgbClr val="90191C"/>
              </a:solidFill>
              <a:latin typeface="Georgia" pitchFamily="18" charset="0"/>
            </a:endParaRPr>
          </a:p>
          <a:p>
            <a:pPr>
              <a:defRPr/>
            </a:pPr>
            <a:r>
              <a:rPr lang="en-US" dirty="0">
                <a:solidFill>
                  <a:srgbClr val="90191C"/>
                </a:solidFill>
                <a:latin typeface="Georgia" pitchFamily="18" charset="0"/>
              </a:rPr>
              <a:t>Highlight key </a:t>
            </a:r>
            <a:r>
              <a:rPr lang="en-US" dirty="0" smtClean="0">
                <a:solidFill>
                  <a:srgbClr val="90191C"/>
                </a:solidFill>
                <a:latin typeface="Georgia" pitchFamily="18" charset="0"/>
              </a:rPr>
              <a:t>terms. </a:t>
            </a:r>
            <a:endParaRPr lang="en-US" dirty="0">
              <a:solidFill>
                <a:srgbClr val="90191C"/>
              </a:solidFill>
              <a:latin typeface="Georgia" pitchFamily="18" charset="0"/>
            </a:endParaRPr>
          </a:p>
          <a:p>
            <a:pPr>
              <a:defRPr/>
            </a:pPr>
            <a:endParaRPr lang="en-US" dirty="0">
              <a:solidFill>
                <a:srgbClr val="90191C"/>
              </a:solidFill>
              <a:latin typeface="Georgia" pitchFamily="18" charset="0"/>
            </a:endParaRPr>
          </a:p>
          <a:p>
            <a:pPr>
              <a:defRPr/>
            </a:pPr>
            <a:r>
              <a:rPr lang="en-US" dirty="0">
                <a:solidFill>
                  <a:srgbClr val="90191C"/>
                </a:solidFill>
                <a:latin typeface="Georgia" pitchFamily="18" charset="0"/>
              </a:rPr>
              <a:t>Ask </a:t>
            </a:r>
            <a:r>
              <a:rPr lang="en-US" dirty="0" smtClean="0">
                <a:solidFill>
                  <a:srgbClr val="90191C"/>
                </a:solidFill>
                <a:latin typeface="Georgia" pitchFamily="18" charset="0"/>
              </a:rPr>
              <a:t>questions.</a:t>
            </a:r>
            <a:endParaRPr lang="en-US" dirty="0">
              <a:solidFill>
                <a:srgbClr val="90191C"/>
              </a:solidFill>
              <a:latin typeface="Georgia" pitchFamily="18" charset="0"/>
            </a:endParaRPr>
          </a:p>
          <a:p>
            <a:endParaRPr lang="en-US" b="1" dirty="0"/>
          </a:p>
        </p:txBody>
      </p:sp>
      <p:sp>
        <p:nvSpPr>
          <p:cNvPr id="4" name="Content Placeholder 3"/>
          <p:cNvSpPr>
            <a:spLocks noGrp="1"/>
          </p:cNvSpPr>
          <p:nvPr>
            <p:ph sz="half" idx="2"/>
          </p:nvPr>
        </p:nvSpPr>
        <p:spPr>
          <a:xfrm>
            <a:off x="4894385" y="1752600"/>
            <a:ext cx="4038600" cy="4543548"/>
          </a:xfrm>
        </p:spPr>
        <p:txBody>
          <a:bodyPr/>
          <a:lstStyle/>
          <a:p>
            <a:r>
              <a:rPr lang="en-US" dirty="0" smtClean="0">
                <a:solidFill>
                  <a:srgbClr val="90191C"/>
                </a:solidFill>
                <a:latin typeface="Georgia" pitchFamily="18" charset="0"/>
              </a:rPr>
              <a:t>Interesting topic</a:t>
            </a:r>
          </a:p>
          <a:p>
            <a:endParaRPr lang="en-US" dirty="0">
              <a:solidFill>
                <a:srgbClr val="90191C"/>
              </a:solidFill>
              <a:latin typeface="Georgia" pitchFamily="18" charset="0"/>
            </a:endParaRPr>
          </a:p>
          <a:p>
            <a:r>
              <a:rPr lang="en-US" dirty="0" smtClean="0">
                <a:solidFill>
                  <a:srgbClr val="90191C"/>
                </a:solidFill>
                <a:latin typeface="Georgia" pitchFamily="18" charset="0"/>
              </a:rPr>
              <a:t>Use what you know</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extBox 10"/>
          <p:cNvSpPr txBox="1"/>
          <p:nvPr/>
        </p:nvSpPr>
        <p:spPr>
          <a:xfrm>
            <a:off x="990600" y="457200"/>
            <a:ext cx="7010400" cy="2123658"/>
          </a:xfrm>
          <a:prstGeom prst="rect">
            <a:avLst/>
          </a:prstGeom>
          <a:noFill/>
        </p:spPr>
        <p:txBody>
          <a:bodyPr wrap="square" rtlCol="0">
            <a:spAutoFit/>
          </a:bodyPr>
          <a:lstStyle/>
          <a:p>
            <a:r>
              <a:rPr lang="en-US" sz="6600" dirty="0" smtClean="0">
                <a:solidFill>
                  <a:srgbClr val="90191C"/>
                </a:solidFill>
                <a:latin typeface="Georgia" pitchFamily="18" charset="0"/>
              </a:rPr>
              <a:t>Topic vs. Thesis</a:t>
            </a:r>
          </a:p>
          <a:p>
            <a:pPr algn="ctr"/>
            <a:endParaRPr lang="en-US" sz="6600" dirty="0" smtClean="0">
              <a:solidFill>
                <a:srgbClr val="90191C"/>
              </a:solidFill>
              <a:latin typeface="Georgia" pitchFamily="18" charset="0"/>
            </a:endParaRPr>
          </a:p>
        </p:txBody>
      </p:sp>
      <p:sp>
        <p:nvSpPr>
          <p:cNvPr id="4" name="TextBox 3"/>
          <p:cNvSpPr txBox="1"/>
          <p:nvPr/>
        </p:nvSpPr>
        <p:spPr>
          <a:xfrm>
            <a:off x="838200" y="1905000"/>
            <a:ext cx="3200400" cy="1446550"/>
          </a:xfrm>
          <a:prstGeom prst="rect">
            <a:avLst/>
          </a:prstGeom>
          <a:noFill/>
        </p:spPr>
        <p:txBody>
          <a:bodyPr wrap="square" rtlCol="0">
            <a:spAutoFit/>
          </a:bodyPr>
          <a:lstStyle/>
          <a:p>
            <a:r>
              <a:rPr lang="en-US" sz="3200" b="1" dirty="0" smtClean="0">
                <a:solidFill>
                  <a:srgbClr val="90191C"/>
                </a:solidFill>
                <a:latin typeface="Georgia" pitchFamily="18" charset="0"/>
              </a:rPr>
              <a:t>Topic</a:t>
            </a:r>
          </a:p>
          <a:p>
            <a:r>
              <a:rPr lang="en-US" sz="2800" dirty="0" smtClean="0">
                <a:solidFill>
                  <a:srgbClr val="90191C"/>
                </a:solidFill>
                <a:latin typeface="Georgia" pitchFamily="18" charset="0"/>
              </a:rPr>
              <a:t>What you are</a:t>
            </a:r>
          </a:p>
          <a:p>
            <a:r>
              <a:rPr lang="en-US" sz="2800" dirty="0" smtClean="0">
                <a:solidFill>
                  <a:srgbClr val="90191C"/>
                </a:solidFill>
                <a:latin typeface="Georgia" pitchFamily="18" charset="0"/>
              </a:rPr>
              <a:t>writing about</a:t>
            </a:r>
            <a:endParaRPr lang="en-US" sz="2800" dirty="0">
              <a:solidFill>
                <a:srgbClr val="90191C"/>
              </a:solidFill>
              <a:latin typeface="Georgia" pitchFamily="18" charset="0"/>
            </a:endParaRPr>
          </a:p>
        </p:txBody>
      </p:sp>
      <p:sp>
        <p:nvSpPr>
          <p:cNvPr id="5" name="TextBox 4"/>
          <p:cNvSpPr txBox="1"/>
          <p:nvPr/>
        </p:nvSpPr>
        <p:spPr>
          <a:xfrm>
            <a:off x="4343400" y="1905000"/>
            <a:ext cx="3810000" cy="1446550"/>
          </a:xfrm>
          <a:prstGeom prst="rect">
            <a:avLst/>
          </a:prstGeom>
          <a:noFill/>
        </p:spPr>
        <p:txBody>
          <a:bodyPr wrap="square" rtlCol="0">
            <a:spAutoFit/>
          </a:bodyPr>
          <a:lstStyle/>
          <a:p>
            <a:r>
              <a:rPr lang="en-US" sz="3200" b="1" dirty="0" smtClean="0">
                <a:solidFill>
                  <a:srgbClr val="90191C"/>
                </a:solidFill>
                <a:latin typeface="Georgia" pitchFamily="18" charset="0"/>
              </a:rPr>
              <a:t>Thesis</a:t>
            </a:r>
          </a:p>
          <a:p>
            <a:r>
              <a:rPr lang="en-US" sz="2800" dirty="0" smtClean="0">
                <a:solidFill>
                  <a:srgbClr val="90191C"/>
                </a:solidFill>
                <a:latin typeface="Georgia" pitchFamily="18" charset="0"/>
              </a:rPr>
              <a:t>Your claim, argument, or recommendation</a:t>
            </a:r>
            <a:endParaRPr lang="en-US" sz="2800" dirty="0">
              <a:solidFill>
                <a:srgbClr val="90191C"/>
              </a:solidFill>
              <a:latin typeface="Georgia" pitchFamily="18" charset="0"/>
            </a:endParaRPr>
          </a:p>
        </p:txBody>
      </p:sp>
      <p:sp>
        <p:nvSpPr>
          <p:cNvPr id="6" name="TextBox 9"/>
          <p:cNvSpPr txBox="1">
            <a:spLocks noChangeArrowheads="1"/>
          </p:cNvSpPr>
          <p:nvPr/>
        </p:nvSpPr>
        <p:spPr bwMode="auto">
          <a:xfrm>
            <a:off x="838200" y="3886200"/>
            <a:ext cx="2743200" cy="1569660"/>
          </a:xfrm>
          <a:prstGeom prst="rect">
            <a:avLst/>
          </a:prstGeom>
          <a:noFill/>
          <a:ln w="9525">
            <a:noFill/>
            <a:miter lim="800000"/>
            <a:headEnd/>
            <a:tailEnd/>
          </a:ln>
        </p:spPr>
        <p:txBody>
          <a:bodyPr wrap="square">
            <a:spAutoFit/>
          </a:bodyPr>
          <a:lstStyle/>
          <a:p>
            <a:r>
              <a:rPr lang="en-US" sz="2400" dirty="0">
                <a:solidFill>
                  <a:srgbClr val="90191C"/>
                </a:solidFill>
                <a:latin typeface="Georgia" pitchFamily="18" charset="0"/>
              </a:rPr>
              <a:t>Frank L. Baum’s use of political symbolism in </a:t>
            </a:r>
            <a:r>
              <a:rPr lang="en-US" sz="2400" i="1" dirty="0">
                <a:solidFill>
                  <a:srgbClr val="90191C"/>
                </a:solidFill>
                <a:latin typeface="Georgia" pitchFamily="18" charset="0"/>
              </a:rPr>
              <a:t>The Wizard of </a:t>
            </a:r>
            <a:r>
              <a:rPr lang="en-US" sz="2400" i="1" dirty="0" smtClean="0">
                <a:solidFill>
                  <a:srgbClr val="90191C"/>
                </a:solidFill>
                <a:latin typeface="Georgia" pitchFamily="18" charset="0"/>
              </a:rPr>
              <a:t>Oz</a:t>
            </a:r>
            <a:endParaRPr lang="en-US" sz="2400" dirty="0">
              <a:solidFill>
                <a:srgbClr val="90191C"/>
              </a:solidFill>
              <a:latin typeface="Georgia" pitchFamily="18" charset="0"/>
            </a:endParaRPr>
          </a:p>
        </p:txBody>
      </p:sp>
      <p:sp>
        <p:nvSpPr>
          <p:cNvPr id="7" name="Rectangle 6"/>
          <p:cNvSpPr/>
          <p:nvPr/>
        </p:nvSpPr>
        <p:spPr>
          <a:xfrm>
            <a:off x="4343400" y="3886200"/>
            <a:ext cx="3886200" cy="2308324"/>
          </a:xfrm>
          <a:prstGeom prst="rect">
            <a:avLst/>
          </a:prstGeom>
        </p:spPr>
        <p:txBody>
          <a:bodyPr wrap="square">
            <a:spAutoFit/>
          </a:bodyPr>
          <a:lstStyle/>
          <a:p>
            <a:r>
              <a:rPr lang="en-US" sz="2400" dirty="0" smtClean="0">
                <a:solidFill>
                  <a:srgbClr val="90191C"/>
                </a:solidFill>
                <a:latin typeface="Georgia" pitchFamily="18" charset="0"/>
              </a:rPr>
              <a:t>Baum’s use of a  yellow brick road can be viewed as commentary on the gold standard debate, a heated political issue at the end of the 19</a:t>
            </a:r>
            <a:r>
              <a:rPr lang="en-US" sz="2400" baseline="30000" dirty="0" smtClean="0">
                <a:solidFill>
                  <a:srgbClr val="90191C"/>
                </a:solidFill>
                <a:latin typeface="Georgia" pitchFamily="18" charset="0"/>
              </a:rPr>
              <a:t>th</a:t>
            </a:r>
            <a:r>
              <a:rPr lang="en-US" sz="2400" dirty="0" smtClean="0">
                <a:solidFill>
                  <a:srgbClr val="90191C"/>
                </a:solidFill>
                <a:latin typeface="Georgia" pitchFamily="18" charset="0"/>
              </a:rPr>
              <a:t> century. </a:t>
            </a:r>
            <a:endParaRPr lang="en-US" sz="2400" dirty="0">
              <a:solidFill>
                <a:srgbClr val="90191C"/>
              </a:solidFill>
              <a:latin typeface="Georgia"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381000" y="152400"/>
            <a:ext cx="8153400" cy="1015663"/>
          </a:xfrm>
          <a:prstGeom prst="rect">
            <a:avLst/>
          </a:prstGeom>
          <a:noFill/>
        </p:spPr>
        <p:txBody>
          <a:bodyPr wrap="square" rtlCol="0">
            <a:spAutoFit/>
          </a:bodyPr>
          <a:lstStyle/>
          <a:p>
            <a:pPr algn="ctr"/>
            <a:r>
              <a:rPr lang="en-US" sz="6000" dirty="0" smtClean="0">
                <a:solidFill>
                  <a:srgbClr val="90191C"/>
                </a:solidFill>
                <a:latin typeface="Georgia" pitchFamily="18" charset="0"/>
              </a:rPr>
              <a:t>Listing</a:t>
            </a:r>
            <a:endParaRPr lang="en-US" sz="6000" dirty="0">
              <a:solidFill>
                <a:srgbClr val="90191C"/>
              </a:solidFill>
              <a:latin typeface="Georgia" pitchFamily="18" charset="0"/>
            </a:endParaRPr>
          </a:p>
        </p:txBody>
      </p:sp>
      <p:sp>
        <p:nvSpPr>
          <p:cNvPr id="8" name="TextBox 7"/>
          <p:cNvSpPr txBox="1"/>
          <p:nvPr/>
        </p:nvSpPr>
        <p:spPr>
          <a:xfrm>
            <a:off x="109415" y="1453662"/>
            <a:ext cx="4648200" cy="4832092"/>
          </a:xfrm>
          <a:prstGeom prst="rect">
            <a:avLst/>
          </a:prstGeom>
          <a:noFill/>
        </p:spPr>
        <p:txBody>
          <a:bodyPr wrap="square" rtlCol="0">
            <a:spAutoFit/>
          </a:bodyPr>
          <a:lstStyle/>
          <a:p>
            <a:pPr marL="342900" indent="-342900" algn="l">
              <a:buFont typeface="+mj-lt"/>
              <a:buAutoNum type="arabicPeriod"/>
            </a:pPr>
            <a:r>
              <a:rPr lang="en-US" sz="2800" dirty="0" smtClean="0">
                <a:solidFill>
                  <a:srgbClr val="90191C"/>
                </a:solidFill>
                <a:latin typeface="Georgia" pitchFamily="18" charset="0"/>
              </a:rPr>
              <a:t>Write down every idea you have.</a:t>
            </a:r>
          </a:p>
          <a:p>
            <a:pPr marL="342900" indent="-342900" algn="l">
              <a:buFont typeface="+mj-lt"/>
              <a:buAutoNum type="arabicPeriod"/>
            </a:pPr>
            <a:r>
              <a:rPr lang="en-US" sz="2800" dirty="0" smtClean="0">
                <a:solidFill>
                  <a:srgbClr val="90191C"/>
                </a:solidFill>
                <a:latin typeface="Georgia" pitchFamily="18" charset="0"/>
              </a:rPr>
              <a:t>Stuck? Put on a timer.</a:t>
            </a:r>
          </a:p>
          <a:p>
            <a:pPr marL="342900" indent="-342900" algn="l">
              <a:buFont typeface="+mj-lt"/>
              <a:buAutoNum type="arabicPeriod"/>
            </a:pPr>
            <a:r>
              <a:rPr lang="en-US" sz="2800" dirty="0" smtClean="0">
                <a:solidFill>
                  <a:srgbClr val="90191C"/>
                </a:solidFill>
                <a:latin typeface="Georgia" pitchFamily="18" charset="0"/>
              </a:rPr>
              <a:t>List until timer goes off.</a:t>
            </a:r>
          </a:p>
          <a:p>
            <a:pPr marL="342900" indent="-342900" algn="l">
              <a:buFont typeface="+mj-lt"/>
              <a:buAutoNum type="arabicPeriod"/>
            </a:pPr>
            <a:r>
              <a:rPr lang="en-US" sz="2800" dirty="0" smtClean="0">
                <a:solidFill>
                  <a:srgbClr val="90191C"/>
                </a:solidFill>
                <a:latin typeface="Georgia" pitchFamily="18" charset="0"/>
              </a:rPr>
              <a:t>Look for patterns of thoughts.</a:t>
            </a:r>
          </a:p>
          <a:p>
            <a:pPr marL="342900" indent="-342900" algn="l">
              <a:buFont typeface="+mj-lt"/>
              <a:buAutoNum type="arabicPeriod"/>
            </a:pPr>
            <a:r>
              <a:rPr lang="en-US" sz="2800" dirty="0" smtClean="0">
                <a:solidFill>
                  <a:srgbClr val="90191C"/>
                </a:solidFill>
                <a:latin typeface="Georgia" pitchFamily="18" charset="0"/>
              </a:rPr>
              <a:t>Strike out useless material.</a:t>
            </a:r>
          </a:p>
          <a:p>
            <a:pPr marL="342900" indent="-342900" algn="l">
              <a:buFont typeface="+mj-lt"/>
              <a:buAutoNum type="arabicPeriod"/>
            </a:pPr>
            <a:r>
              <a:rPr lang="en-US" sz="2800" dirty="0" smtClean="0">
                <a:solidFill>
                  <a:srgbClr val="90191C"/>
                </a:solidFill>
                <a:latin typeface="Georgia" pitchFamily="18" charset="0"/>
              </a:rPr>
              <a:t>Group material left over in categories.</a:t>
            </a:r>
          </a:p>
          <a:p>
            <a:pPr marL="342900" indent="-342900" algn="l">
              <a:buFont typeface="+mj-lt"/>
              <a:buAutoNum type="arabicPeriod"/>
            </a:pPr>
            <a:r>
              <a:rPr lang="en-US" sz="2800" dirty="0" smtClean="0">
                <a:solidFill>
                  <a:srgbClr val="90191C"/>
                </a:solidFill>
                <a:latin typeface="Georgia" pitchFamily="18" charset="0"/>
              </a:rPr>
              <a:t>Elaborate.</a:t>
            </a:r>
            <a:endParaRPr lang="en-US" sz="2800" dirty="0">
              <a:solidFill>
                <a:srgbClr val="90191C"/>
              </a:solidFill>
              <a:latin typeface="Georgia" pitchFamily="18"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457700" y="1681041"/>
            <a:ext cx="4815066" cy="437733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381000" y="304800"/>
            <a:ext cx="8458200" cy="938719"/>
          </a:xfrm>
          <a:prstGeom prst="rect">
            <a:avLst/>
          </a:prstGeom>
          <a:noFill/>
        </p:spPr>
        <p:txBody>
          <a:bodyPr wrap="square" rtlCol="0">
            <a:spAutoFit/>
          </a:bodyPr>
          <a:lstStyle/>
          <a:p>
            <a:pPr algn="ctr"/>
            <a:r>
              <a:rPr lang="en-US" sz="5500" dirty="0" smtClean="0">
                <a:solidFill>
                  <a:srgbClr val="90191C"/>
                </a:solidFill>
                <a:latin typeface="Georgia" pitchFamily="18" charset="0"/>
              </a:rPr>
              <a:t>Mind-Mapping</a:t>
            </a:r>
            <a:endParaRPr lang="en-US" sz="5500" dirty="0">
              <a:solidFill>
                <a:srgbClr val="90191C"/>
              </a:solidFill>
              <a:latin typeface="Georgia" pitchFamily="18" charset="0"/>
            </a:endParaRPr>
          </a:p>
        </p:txBody>
      </p:sp>
      <p:sp>
        <p:nvSpPr>
          <p:cNvPr id="6" name="TextBox 5"/>
          <p:cNvSpPr txBox="1"/>
          <p:nvPr/>
        </p:nvSpPr>
        <p:spPr>
          <a:xfrm>
            <a:off x="211015" y="1519756"/>
            <a:ext cx="3886200" cy="5201424"/>
          </a:xfrm>
          <a:prstGeom prst="rect">
            <a:avLst/>
          </a:prstGeom>
          <a:noFill/>
        </p:spPr>
        <p:txBody>
          <a:bodyPr wrap="square" rtlCol="0">
            <a:spAutoFit/>
          </a:bodyPr>
          <a:lstStyle/>
          <a:p>
            <a:pPr marL="514350" indent="-514350" algn="l">
              <a:buFont typeface="+mj-lt"/>
              <a:buAutoNum type="arabicPeriod"/>
            </a:pPr>
            <a:r>
              <a:rPr lang="en-US" sz="2800" dirty="0" smtClean="0">
                <a:solidFill>
                  <a:srgbClr val="90191C"/>
                </a:solidFill>
                <a:latin typeface="Georgia" pitchFamily="18" charset="0"/>
              </a:rPr>
              <a:t>Start with the middle circle and write topic.</a:t>
            </a:r>
          </a:p>
          <a:p>
            <a:pPr marL="514350" indent="-514350" algn="l">
              <a:buFont typeface="+mj-lt"/>
              <a:buAutoNum type="arabicPeriod"/>
            </a:pPr>
            <a:r>
              <a:rPr lang="en-US" sz="2800" dirty="0" smtClean="0">
                <a:solidFill>
                  <a:srgbClr val="90191C"/>
                </a:solidFill>
                <a:latin typeface="Georgia" pitchFamily="18" charset="0"/>
              </a:rPr>
              <a:t>Write down random ideas. Use lines to connect these ideas.</a:t>
            </a:r>
          </a:p>
          <a:p>
            <a:pPr marL="514350" indent="-514350" algn="l">
              <a:buFont typeface="+mj-lt"/>
              <a:buAutoNum type="arabicPeriod"/>
            </a:pPr>
            <a:r>
              <a:rPr lang="en-US" sz="2800" dirty="0" smtClean="0">
                <a:solidFill>
                  <a:srgbClr val="90191C"/>
                </a:solidFill>
                <a:latin typeface="Georgia" pitchFamily="18" charset="0"/>
              </a:rPr>
              <a:t>Use as a visual list.</a:t>
            </a:r>
          </a:p>
          <a:p>
            <a:pPr marL="514350" indent="-514350" algn="l">
              <a:buFont typeface="+mj-lt"/>
              <a:buAutoNum type="arabicPeriod"/>
            </a:pPr>
            <a:r>
              <a:rPr lang="en-US" sz="2800" dirty="0" smtClean="0">
                <a:solidFill>
                  <a:srgbClr val="90191C"/>
                </a:solidFill>
                <a:latin typeface="Georgia" pitchFamily="18" charset="0"/>
              </a:rPr>
              <a:t>See if there is one “cluster” of ideas and start from there.</a:t>
            </a:r>
          </a:p>
          <a:p>
            <a:pPr marL="457200" indent="-457200" algn="l"/>
            <a:endParaRPr lang="en-US" sz="2400" dirty="0" smtClean="0">
              <a:solidFill>
                <a:srgbClr val="90191C"/>
              </a:solidFill>
              <a:latin typeface="Georgia" pitchFamily="18"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439991" y="1524000"/>
            <a:ext cx="4704009" cy="484067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609600" y="304800"/>
            <a:ext cx="7620000" cy="938719"/>
          </a:xfrm>
          <a:prstGeom prst="rect">
            <a:avLst/>
          </a:prstGeom>
        </p:spPr>
        <p:txBody>
          <a:bodyPr wrap="square">
            <a:spAutoFit/>
          </a:bodyPr>
          <a:lstStyle/>
          <a:p>
            <a:pPr algn="ctr"/>
            <a:r>
              <a:rPr lang="en-US" sz="5500" b="1" dirty="0" smtClean="0">
                <a:solidFill>
                  <a:srgbClr val="90191C"/>
                </a:solidFill>
                <a:latin typeface="Georgia" pitchFamily="18" charset="0"/>
              </a:rPr>
              <a:t>Bubble Cluster</a:t>
            </a:r>
            <a:endParaRPr lang="en-US" sz="5500" b="1" dirty="0">
              <a:solidFill>
                <a:srgbClr val="90191C"/>
              </a:solidFill>
              <a:latin typeface="Georgia" pitchFamily="18" charset="0"/>
            </a:endParaRPr>
          </a:p>
        </p:txBody>
      </p:sp>
      <p:sp>
        <p:nvSpPr>
          <p:cNvPr id="3" name="TextBox 2"/>
          <p:cNvSpPr txBox="1"/>
          <p:nvPr/>
        </p:nvSpPr>
        <p:spPr>
          <a:xfrm>
            <a:off x="762000" y="1219200"/>
            <a:ext cx="7772400" cy="5564601"/>
          </a:xfrm>
          <a:prstGeom prst="rect">
            <a:avLst/>
          </a:prstGeom>
          <a:noFill/>
        </p:spPr>
        <p:txBody>
          <a:bodyPr wrap="square" rtlCol="0">
            <a:spAutoFit/>
          </a:bodyPr>
          <a:lstStyle/>
          <a:p>
            <a:pPr>
              <a:lnSpc>
                <a:spcPct val="90000"/>
              </a:lnSpc>
              <a:buFont typeface="Arial" charset="0"/>
              <a:buAutoNum type="arabicPeriod"/>
            </a:pPr>
            <a:r>
              <a:rPr lang="en-US" sz="2800" dirty="0" smtClean="0">
                <a:solidFill>
                  <a:srgbClr val="90191C"/>
                </a:solidFill>
              </a:rPr>
              <a:t>  The </a:t>
            </a:r>
            <a:r>
              <a:rPr lang="en-US" sz="2800" dirty="0" smtClean="0">
                <a:solidFill>
                  <a:srgbClr val="90191C"/>
                </a:solidFill>
              </a:rPr>
              <a:t>subject of the pre-write goes in the middle circle</a:t>
            </a:r>
            <a:r>
              <a:rPr lang="en-US" sz="2800" dirty="0" smtClean="0">
                <a:solidFill>
                  <a:srgbClr val="90191C"/>
                </a:solidFill>
              </a:rPr>
              <a:t>.</a:t>
            </a:r>
          </a:p>
          <a:p>
            <a:pPr>
              <a:lnSpc>
                <a:spcPct val="90000"/>
              </a:lnSpc>
            </a:pPr>
            <a:endParaRPr lang="en-US" sz="2800" dirty="0" smtClean="0">
              <a:solidFill>
                <a:srgbClr val="90191C"/>
              </a:solidFill>
            </a:endParaRPr>
          </a:p>
          <a:p>
            <a:pPr>
              <a:lnSpc>
                <a:spcPct val="90000"/>
              </a:lnSpc>
              <a:buFont typeface="Arial" charset="0"/>
              <a:buAutoNum type="arabicPeriod"/>
            </a:pPr>
            <a:r>
              <a:rPr lang="en-US" sz="2800" dirty="0" smtClean="0">
                <a:solidFill>
                  <a:srgbClr val="90191C"/>
                </a:solidFill>
              </a:rPr>
              <a:t>  Each </a:t>
            </a:r>
            <a:r>
              <a:rPr lang="en-US" sz="2800" dirty="0" smtClean="0">
                <a:solidFill>
                  <a:srgbClr val="90191C"/>
                </a:solidFill>
              </a:rPr>
              <a:t>circle is numbered. The center bubble is the main idea and is labeled #</a:t>
            </a:r>
            <a:r>
              <a:rPr lang="en-US" sz="2800" dirty="0" smtClean="0">
                <a:solidFill>
                  <a:srgbClr val="90191C"/>
                </a:solidFill>
              </a:rPr>
              <a:t>1</a:t>
            </a:r>
          </a:p>
          <a:p>
            <a:pPr>
              <a:lnSpc>
                <a:spcPct val="90000"/>
              </a:lnSpc>
            </a:pPr>
            <a:endParaRPr lang="en-US" sz="2800" dirty="0" smtClean="0">
              <a:solidFill>
                <a:srgbClr val="90191C"/>
              </a:solidFill>
            </a:endParaRPr>
          </a:p>
          <a:p>
            <a:pPr>
              <a:lnSpc>
                <a:spcPct val="90000"/>
              </a:lnSpc>
              <a:buFont typeface="Arial" charset="0"/>
              <a:buAutoNum type="arabicPeriod"/>
            </a:pPr>
            <a:r>
              <a:rPr lang="en-US" sz="2800" dirty="0" smtClean="0">
                <a:solidFill>
                  <a:srgbClr val="90191C"/>
                </a:solidFill>
              </a:rPr>
              <a:t>  The </a:t>
            </a:r>
            <a:r>
              <a:rPr lang="en-US" sz="2800" dirty="0" smtClean="0">
                <a:solidFill>
                  <a:srgbClr val="90191C"/>
                </a:solidFill>
              </a:rPr>
              <a:t>#2 bubbles are sub-headings off the main idea. #2 ideas are the basis for the topic sentences</a:t>
            </a:r>
            <a:r>
              <a:rPr lang="en-US" sz="2800" dirty="0" smtClean="0">
                <a:solidFill>
                  <a:srgbClr val="90191C"/>
                </a:solidFill>
              </a:rPr>
              <a:t>.</a:t>
            </a:r>
          </a:p>
          <a:p>
            <a:pPr>
              <a:lnSpc>
                <a:spcPct val="90000"/>
              </a:lnSpc>
            </a:pPr>
            <a:endParaRPr lang="en-US" sz="2800" dirty="0" smtClean="0">
              <a:solidFill>
                <a:srgbClr val="90191C"/>
              </a:solidFill>
            </a:endParaRPr>
          </a:p>
          <a:p>
            <a:pPr>
              <a:lnSpc>
                <a:spcPct val="90000"/>
              </a:lnSpc>
              <a:buFont typeface="Arial" charset="0"/>
              <a:buAutoNum type="arabicPeriod"/>
            </a:pPr>
            <a:r>
              <a:rPr lang="en-US" sz="2800" dirty="0" smtClean="0">
                <a:solidFill>
                  <a:srgbClr val="90191C"/>
                </a:solidFill>
              </a:rPr>
              <a:t>  The </a:t>
            </a:r>
            <a:r>
              <a:rPr lang="en-US" sz="2800" dirty="0" smtClean="0">
                <a:solidFill>
                  <a:srgbClr val="90191C"/>
                </a:solidFill>
              </a:rPr>
              <a:t>#3 bubbles are concrete details and there must be at least two. They form the backbone of the body paragraphs. Each #3 must be at least 5 or more words.</a:t>
            </a:r>
          </a:p>
          <a:p>
            <a:endParaRPr lang="en-US" sz="2800" dirty="0">
              <a:solidFill>
                <a:srgbClr val="90191C"/>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Oval 3"/>
          <p:cNvSpPr/>
          <p:nvPr/>
        </p:nvSpPr>
        <p:spPr>
          <a:xfrm>
            <a:off x="1066800" y="1752600"/>
            <a:ext cx="2514600" cy="1600200"/>
          </a:xfrm>
          <a:prstGeom prst="ellipse">
            <a:avLst/>
          </a:prstGeom>
          <a:solidFill>
            <a:srgbClr val="90191C"/>
          </a:soli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r>
              <a:rPr lang="en-US" dirty="0">
                <a:solidFill>
                  <a:srgbClr val="FFFFFF"/>
                </a:solidFill>
              </a:rPr>
              <a:t>3</a:t>
            </a:r>
          </a:p>
          <a:p>
            <a:pPr algn="ctr"/>
            <a:r>
              <a:rPr lang="en-US" dirty="0">
                <a:solidFill>
                  <a:srgbClr val="FFFFFF"/>
                </a:solidFill>
              </a:rPr>
              <a:t>Go on vacation </a:t>
            </a:r>
            <a:r>
              <a:rPr lang="en-US" dirty="0" err="1">
                <a:solidFill>
                  <a:srgbClr val="FFFFFF"/>
                </a:solidFill>
              </a:rPr>
              <a:t>s</a:t>
            </a:r>
            <a:r>
              <a:rPr lang="en-US" dirty="0">
                <a:solidFill>
                  <a:srgbClr val="FFFFFF"/>
                </a:solidFill>
              </a:rPr>
              <a:t> to Disneyland and the beach</a:t>
            </a:r>
          </a:p>
        </p:txBody>
      </p:sp>
      <p:sp>
        <p:nvSpPr>
          <p:cNvPr id="5" name="Oval 4"/>
          <p:cNvSpPr/>
          <p:nvPr/>
        </p:nvSpPr>
        <p:spPr>
          <a:xfrm>
            <a:off x="3886200" y="1905000"/>
            <a:ext cx="2667000" cy="1600200"/>
          </a:xfrm>
          <a:prstGeom prst="ellipse">
            <a:avLst/>
          </a:prstGeom>
          <a:solidFill>
            <a:srgbClr val="90191C"/>
          </a:soli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r>
              <a:rPr lang="en-US">
                <a:solidFill>
                  <a:srgbClr val="FFFFFF"/>
                </a:solidFill>
              </a:rPr>
              <a:t>1</a:t>
            </a:r>
          </a:p>
          <a:p>
            <a:pPr algn="ctr"/>
            <a:r>
              <a:rPr lang="en-US">
                <a:solidFill>
                  <a:srgbClr val="FFFFFF"/>
                </a:solidFill>
              </a:rPr>
              <a:t>Summertime</a:t>
            </a:r>
          </a:p>
        </p:txBody>
      </p:sp>
      <p:sp>
        <p:nvSpPr>
          <p:cNvPr id="6" name="Oval 5"/>
          <p:cNvSpPr/>
          <p:nvPr/>
        </p:nvSpPr>
        <p:spPr>
          <a:xfrm>
            <a:off x="7010400" y="1905000"/>
            <a:ext cx="1676400" cy="1371600"/>
          </a:xfrm>
          <a:prstGeom prst="ellipse">
            <a:avLst/>
          </a:prstGeom>
          <a:solidFill>
            <a:srgbClr val="90191C"/>
          </a:soli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r>
              <a:rPr lang="en-US" dirty="0">
                <a:solidFill>
                  <a:srgbClr val="FFFFFF"/>
                </a:solidFill>
              </a:rPr>
              <a:t>3 </a:t>
            </a:r>
          </a:p>
          <a:p>
            <a:pPr algn="ctr"/>
            <a:r>
              <a:rPr lang="en-US" dirty="0">
                <a:solidFill>
                  <a:srgbClr val="FFFFFF"/>
                </a:solidFill>
              </a:rPr>
              <a:t>Barbecues in the back yard</a:t>
            </a:r>
          </a:p>
        </p:txBody>
      </p:sp>
      <p:sp>
        <p:nvSpPr>
          <p:cNvPr id="7" name="Oval 6"/>
          <p:cNvSpPr/>
          <p:nvPr/>
        </p:nvSpPr>
        <p:spPr>
          <a:xfrm>
            <a:off x="838200" y="4572000"/>
            <a:ext cx="2286000" cy="1371600"/>
          </a:xfrm>
          <a:prstGeom prst="ellipse">
            <a:avLst/>
          </a:prstGeom>
          <a:solidFill>
            <a:srgbClr val="90191C"/>
          </a:soli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r>
              <a:rPr lang="en-US" dirty="0">
                <a:solidFill>
                  <a:srgbClr val="FFFFFF"/>
                </a:solidFill>
              </a:rPr>
              <a:t>3</a:t>
            </a:r>
          </a:p>
          <a:p>
            <a:pPr algn="ctr"/>
            <a:r>
              <a:rPr lang="en-US" dirty="0">
                <a:solidFill>
                  <a:srgbClr val="FFFFFF"/>
                </a:solidFill>
              </a:rPr>
              <a:t> more time to do pleasure reading</a:t>
            </a:r>
          </a:p>
        </p:txBody>
      </p:sp>
      <p:sp>
        <p:nvSpPr>
          <p:cNvPr id="8" name="Oval 7"/>
          <p:cNvSpPr/>
          <p:nvPr/>
        </p:nvSpPr>
        <p:spPr>
          <a:xfrm>
            <a:off x="6705600" y="4343400"/>
            <a:ext cx="2057400" cy="1295400"/>
          </a:xfrm>
          <a:prstGeom prst="ellipse">
            <a:avLst/>
          </a:prstGeom>
          <a:solidFill>
            <a:srgbClr val="90191C"/>
          </a:soli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r>
              <a:rPr lang="en-US" dirty="0">
                <a:solidFill>
                  <a:srgbClr val="FFFFFF"/>
                </a:solidFill>
              </a:rPr>
              <a:t>3 </a:t>
            </a:r>
          </a:p>
          <a:p>
            <a:pPr algn="ctr"/>
            <a:r>
              <a:rPr lang="en-US" dirty="0">
                <a:solidFill>
                  <a:srgbClr val="FFFFFF"/>
                </a:solidFill>
              </a:rPr>
              <a:t>Catch up on movies I missed</a:t>
            </a:r>
          </a:p>
        </p:txBody>
      </p:sp>
      <p:sp>
        <p:nvSpPr>
          <p:cNvPr id="9" name="Oval 8"/>
          <p:cNvSpPr/>
          <p:nvPr/>
        </p:nvSpPr>
        <p:spPr>
          <a:xfrm>
            <a:off x="4343400" y="381000"/>
            <a:ext cx="2209800" cy="1295400"/>
          </a:xfrm>
          <a:prstGeom prst="ellipse">
            <a:avLst/>
          </a:prstGeom>
          <a:solidFill>
            <a:srgbClr val="90191C"/>
          </a:soli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r>
              <a:rPr lang="en-US">
                <a:solidFill>
                  <a:srgbClr val="FFFFFF"/>
                </a:solidFill>
              </a:rPr>
              <a:t>2 </a:t>
            </a:r>
          </a:p>
          <a:p>
            <a:pPr algn="ctr"/>
            <a:r>
              <a:rPr lang="en-US">
                <a:solidFill>
                  <a:srgbClr val="FFFFFF"/>
                </a:solidFill>
              </a:rPr>
              <a:t>family</a:t>
            </a:r>
          </a:p>
        </p:txBody>
      </p:sp>
      <p:sp>
        <p:nvSpPr>
          <p:cNvPr id="10" name="Oval 9"/>
          <p:cNvSpPr/>
          <p:nvPr/>
        </p:nvSpPr>
        <p:spPr>
          <a:xfrm>
            <a:off x="4038600" y="3657600"/>
            <a:ext cx="2133600" cy="1524000"/>
          </a:xfrm>
          <a:prstGeom prst="ellipse">
            <a:avLst/>
          </a:prstGeom>
          <a:solidFill>
            <a:srgbClr val="90191C"/>
          </a:soli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r>
              <a:rPr lang="en-US" dirty="0">
                <a:solidFill>
                  <a:srgbClr val="FFFFFF"/>
                </a:solidFill>
              </a:rPr>
              <a:t>2</a:t>
            </a:r>
          </a:p>
          <a:p>
            <a:pPr algn="ctr"/>
            <a:r>
              <a:rPr lang="en-US" dirty="0">
                <a:solidFill>
                  <a:srgbClr val="FFFFFF"/>
                </a:solidFill>
              </a:rPr>
              <a:t> daily routine</a:t>
            </a:r>
          </a:p>
        </p:txBody>
      </p:sp>
      <p:sp>
        <p:nvSpPr>
          <p:cNvPr id="11" name="Oval 10"/>
          <p:cNvSpPr/>
          <p:nvPr/>
        </p:nvSpPr>
        <p:spPr>
          <a:xfrm>
            <a:off x="4038600" y="5334000"/>
            <a:ext cx="2286000" cy="1524000"/>
          </a:xfrm>
          <a:prstGeom prst="ellipse">
            <a:avLst/>
          </a:prstGeom>
          <a:solidFill>
            <a:srgbClr val="90191C"/>
          </a:soli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r>
              <a:rPr lang="en-US">
                <a:solidFill>
                  <a:srgbClr val="FFFFFF"/>
                </a:solidFill>
              </a:rPr>
              <a:t>3</a:t>
            </a:r>
          </a:p>
          <a:p>
            <a:pPr algn="ctr"/>
            <a:r>
              <a:rPr lang="en-US">
                <a:solidFill>
                  <a:srgbClr val="FFFFFF"/>
                </a:solidFill>
              </a:rPr>
              <a:t> stay up late and sleep in</a:t>
            </a:r>
          </a:p>
        </p:txBody>
      </p:sp>
      <p:sp>
        <p:nvSpPr>
          <p:cNvPr id="12" name="Oval 11"/>
          <p:cNvSpPr/>
          <p:nvPr/>
        </p:nvSpPr>
        <p:spPr>
          <a:xfrm>
            <a:off x="1143000" y="228600"/>
            <a:ext cx="2438400" cy="1371600"/>
          </a:xfrm>
          <a:prstGeom prst="ellipse">
            <a:avLst/>
          </a:prstGeom>
          <a:solidFill>
            <a:srgbClr val="90191C"/>
          </a:soli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r>
              <a:rPr lang="en-US" b="1">
                <a:solidFill>
                  <a:srgbClr val="FFFFFF"/>
                </a:solidFill>
              </a:rPr>
              <a:t>3</a:t>
            </a:r>
            <a:r>
              <a:rPr lang="en-US">
                <a:solidFill>
                  <a:srgbClr val="FFFFFF"/>
                </a:solidFill>
              </a:rPr>
              <a:t> </a:t>
            </a:r>
          </a:p>
          <a:p>
            <a:pPr algn="ctr"/>
            <a:r>
              <a:rPr lang="en-US">
                <a:solidFill>
                  <a:srgbClr val="FFFFFF"/>
                </a:solidFill>
              </a:rPr>
              <a:t>see my brothers and sisters more often</a:t>
            </a:r>
          </a:p>
        </p:txBody>
      </p:sp>
      <p:cxnSp>
        <p:nvCxnSpPr>
          <p:cNvPr id="14" name="Straight Connector 13"/>
          <p:cNvCxnSpPr>
            <a:stCxn id="9" idx="4"/>
          </p:cNvCxnSpPr>
          <p:nvPr/>
        </p:nvCxnSpPr>
        <p:spPr>
          <a:xfrm rot="16200000" flipH="1">
            <a:off x="5353050" y="1771650"/>
            <a:ext cx="228600" cy="3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5257801" y="3581400"/>
            <a:ext cx="1524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11" idx="0"/>
          </p:cNvCxnSpPr>
          <p:nvPr/>
        </p:nvCxnSpPr>
        <p:spPr>
          <a:xfrm rot="5400000">
            <a:off x="5181600" y="5257800"/>
            <a:ext cx="762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7" idx="7"/>
          </p:cNvCxnSpPr>
          <p:nvPr/>
        </p:nvCxnSpPr>
        <p:spPr>
          <a:xfrm rot="10800000" flipV="1">
            <a:off x="2789238" y="4572000"/>
            <a:ext cx="1173162" cy="201613"/>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172200" y="4572000"/>
            <a:ext cx="5334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553200" y="1295400"/>
            <a:ext cx="914400"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12" idx="6"/>
          </p:cNvCxnSpPr>
          <p:nvPr/>
        </p:nvCxnSpPr>
        <p:spPr>
          <a:xfrm rot="10800000" flipV="1">
            <a:off x="3581400" y="838200"/>
            <a:ext cx="7620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2" idx="4"/>
          </p:cNvCxnSpPr>
          <p:nvPr/>
        </p:nvCxnSpPr>
        <p:spPr>
          <a:xfrm rot="16200000" flipH="1">
            <a:off x="2324100" y="1638300"/>
            <a:ext cx="228600" cy="152400"/>
          </a:xfrm>
          <a:prstGeom prst="line">
            <a:avLst/>
          </a:prstGeom>
        </p:spPr>
        <p:style>
          <a:lnRef idx="1">
            <a:schemeClr val="accent1"/>
          </a:lnRef>
          <a:fillRef idx="0">
            <a:schemeClr val="accent1"/>
          </a:fillRef>
          <a:effectRef idx="0">
            <a:schemeClr val="accent1"/>
          </a:effectRef>
          <a:fontRef idx="minor">
            <a:schemeClr val="tx1"/>
          </a:fontRef>
        </p:style>
      </p:cxnSp>
      <p:sp>
        <p:nvSpPr>
          <p:cNvPr id="3091" name="TextBox 18"/>
          <p:cNvSpPr txBox="1">
            <a:spLocks noChangeArrowheads="1"/>
          </p:cNvSpPr>
          <p:nvPr/>
        </p:nvSpPr>
        <p:spPr bwMode="auto">
          <a:xfrm>
            <a:off x="7010400" y="304800"/>
            <a:ext cx="2667000" cy="1077913"/>
          </a:xfrm>
          <a:prstGeom prst="rect">
            <a:avLst/>
          </a:prstGeom>
          <a:noFill/>
          <a:ln w="9525">
            <a:noFill/>
            <a:miter lim="800000"/>
            <a:headEnd/>
            <a:tailEnd/>
          </a:ln>
        </p:spPr>
        <p:txBody>
          <a:bodyPr>
            <a:prstTxWarp prst="textNoShape">
              <a:avLst/>
            </a:prstTxWarp>
            <a:spAutoFit/>
          </a:bodyPr>
          <a:lstStyle/>
          <a:p>
            <a:r>
              <a:rPr lang="en-US" sz="3200" dirty="0">
                <a:solidFill>
                  <a:srgbClr val="90191C"/>
                </a:solidFill>
                <a:latin typeface="Arial Black" charset="0"/>
              </a:rPr>
              <a:t>Bubble Cluster</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Presentation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UWC Layout</Template>
  <TotalTime>1343</TotalTime>
  <Words>2298</Words>
  <Application>Microsoft Office PowerPoint</Application>
  <PresentationFormat>On-screen Show (4:3)</PresentationFormat>
  <Paragraphs>222</Paragraphs>
  <Slides>17</Slides>
  <Notes>11</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Presentation1</vt:lpstr>
      <vt:lpstr>Slide 1</vt:lpstr>
      <vt:lpstr>Slide 2</vt:lpstr>
      <vt:lpstr>Slide 3</vt:lpstr>
      <vt:lpstr>What Do You Want to Say?</vt:lpstr>
      <vt:lpstr>Slide 5</vt:lpstr>
      <vt:lpstr>Slide 6</vt:lpstr>
      <vt:lpstr>Slide 7</vt:lpstr>
      <vt:lpstr>Slide 8</vt:lpstr>
      <vt:lpstr>Slide 9</vt:lpstr>
      <vt:lpstr>Slide 10</vt:lpstr>
      <vt:lpstr>Slide 11</vt:lpstr>
      <vt:lpstr>Slide 12</vt:lpstr>
      <vt:lpstr>Slide 13</vt:lpstr>
      <vt:lpstr>Slide 14</vt:lpstr>
      <vt:lpstr>Slide 15</vt:lpstr>
      <vt:lpstr>Research Tips</vt:lpstr>
      <vt:lpstr>Slide 17</vt:lpstr>
    </vt:vector>
  </TitlesOfParts>
  <Company>Texas A&amp;M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lgentry</dc:creator>
  <cp:lastModifiedBy>Mobile Student</cp:lastModifiedBy>
  <cp:revision>98</cp:revision>
  <dcterms:created xsi:type="dcterms:W3CDTF">2011-12-06T18:55:42Z</dcterms:created>
  <dcterms:modified xsi:type="dcterms:W3CDTF">2011-12-06T19:36:33Z</dcterms:modified>
</cp:coreProperties>
</file>